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88" r:id="rId13"/>
    <p:sldId id="295" r:id="rId14"/>
    <p:sldId id="291" r:id="rId15"/>
    <p:sldId id="292" r:id="rId16"/>
    <p:sldId id="289" r:id="rId17"/>
    <p:sldId id="293" r:id="rId18"/>
    <p:sldId id="296" r:id="rId19"/>
    <p:sldId id="297" r:id="rId20"/>
    <p:sldId id="298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2078"/>
            <a:ext cx="8229600" cy="36773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کارگاه </a:t>
            </a:r>
            <a:r>
              <a:rPr lang="fa-IR" sz="40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آموزشي</a:t>
            </a: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sz="40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نويسي</a:t>
            </a: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و جستجو در منابع </a:t>
            </a:r>
            <a:r>
              <a:rPr lang="fa-IR" sz="40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endParaRPr lang="en-US" sz="4000" dirty="0">
              <a:ln>
                <a:solidFill>
                  <a:srgbClr val="FF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Titr" pitchFamily="2" charset="-78"/>
            </a:endParaRPr>
          </a:p>
          <a:p>
            <a:pPr marL="0" indent="0" algn="ctr">
              <a:buNone/>
            </a:pPr>
            <a:endParaRPr lang="fa-IR" sz="4000" dirty="0" smtClean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2500" b="1" dirty="0" smtClean="0">
                <a:cs typeface="B Nazanin" pitchFamily="2" charset="-78"/>
              </a:rPr>
              <a:t>مدرس: </a:t>
            </a:r>
          </a:p>
          <a:p>
            <a:pPr marL="0" indent="0" algn="ctr">
              <a:buNone/>
            </a:pPr>
            <a:r>
              <a:rPr lang="en-US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sz="40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رضوي</a:t>
            </a: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زادگان رابط </a:t>
            </a:r>
            <a:r>
              <a:rPr lang="fa-IR" sz="40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پژوهشي</a:t>
            </a: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واحد 9</a:t>
            </a:r>
          </a:p>
          <a:p>
            <a:pPr marL="0" indent="0" algn="ctr">
              <a:buNone/>
            </a:pPr>
            <a:r>
              <a:rPr lang="fa-IR" sz="4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مورخ: 12. بهمن. 1395</a:t>
            </a:r>
            <a:endParaRPr lang="fa-IR" sz="4000" dirty="0">
              <a:ln>
                <a:solidFill>
                  <a:srgbClr val="FF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Titr" pitchFamily="2" charset="-78"/>
            </a:endParaRPr>
          </a:p>
          <a:p>
            <a:pPr marL="0" indent="0" algn="ctr">
              <a:buNone/>
            </a:pPr>
            <a:endParaRPr lang="fa-IR" sz="4000" dirty="0">
              <a:ln>
                <a:solidFill>
                  <a:srgbClr val="FF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Titr" pitchFamily="2" charset="-78"/>
            </a:endParaRPr>
          </a:p>
        </p:txBody>
      </p:sp>
      <p:pic>
        <p:nvPicPr>
          <p:cNvPr id="1026" name="Picture 2" descr="C:\Users\mrm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9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eacher\Desktop\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8739"/>
            <a:ext cx="3889375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9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7257"/>
            <a:ext cx="2971800" cy="1143000"/>
          </a:xfrm>
        </p:spPr>
        <p:txBody>
          <a:bodyPr>
            <a:normAutofit fontScale="90000"/>
          </a:bodyPr>
          <a:lstStyle/>
          <a:p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پژوهشي</a:t>
            </a:r>
            <a:endParaRPr lang="fa-IR" dirty="0"/>
          </a:p>
        </p:txBody>
      </p:sp>
      <p:pic>
        <p:nvPicPr>
          <p:cNvPr id="4098" name="Picture 2" descr="C:\Users\mrm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953000" cy="61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-10886"/>
            <a:ext cx="2971800" cy="1036638"/>
          </a:xfrm>
        </p:spPr>
        <p:txBody>
          <a:bodyPr>
            <a:noAutofit/>
          </a:bodyPr>
          <a:lstStyle/>
          <a:p>
            <a:r>
              <a:rPr lang="fa-IR" sz="3300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sz="33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sz="33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sz="33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ترويجي</a:t>
            </a:r>
            <a:r>
              <a:rPr lang="fa-IR" sz="33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sz="33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و </a:t>
            </a:r>
            <a:r>
              <a:rPr lang="fa-IR" sz="33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مروري</a:t>
            </a:r>
            <a:endParaRPr lang="fa-IR" sz="3300" dirty="0"/>
          </a:p>
        </p:txBody>
      </p:sp>
      <p:pic>
        <p:nvPicPr>
          <p:cNvPr id="3074" name="Picture 2" descr="C:\Users\mrm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5542680" cy="58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pic>
        <p:nvPicPr>
          <p:cNvPr id="2050" name="Picture 2" descr="C:\Users\teacher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0139"/>
            <a:ext cx="6705600" cy="46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838200"/>
            <a:ext cx="66294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تکنيک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هاي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پايه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جستجو</a:t>
            </a:r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1- کلمات </a:t>
            </a:r>
            <a:r>
              <a:rPr lang="fa-IR" sz="23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ترکيبي</a:t>
            </a: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خود </a:t>
            </a:r>
            <a:r>
              <a:rPr lang="fa-IR" sz="2300" b="1" dirty="0">
                <a:solidFill>
                  <a:srgbClr val="FF0000"/>
                </a:solidFill>
                <a:cs typeface="B Nazanin" panose="00000400000000000000" pitchFamily="2" charset="-78"/>
              </a:rPr>
              <a:t>را بدون </a:t>
            </a:r>
            <a:r>
              <a:rPr lang="fa-IR" sz="23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هيچ</a:t>
            </a: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3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علامتي</a:t>
            </a:r>
            <a:r>
              <a:rPr lang="fa-IR" sz="2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در گوگل وارد </a:t>
            </a:r>
            <a:r>
              <a:rPr lang="fa-IR" dirty="0" err="1" smtClean="0">
                <a:cs typeface="B Nazanin" panose="00000400000000000000" pitchFamily="2" charset="-78"/>
              </a:rPr>
              <a:t>نماييد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. در </a:t>
            </a:r>
            <a:r>
              <a:rPr lang="fa-IR" dirty="0" err="1" smtClean="0">
                <a:cs typeface="B Nazanin" panose="00000400000000000000" pitchFamily="2" charset="-78"/>
              </a:rPr>
              <a:t>اين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حالت </a:t>
            </a:r>
            <a:r>
              <a:rPr lang="fa-IR" dirty="0" err="1" smtClean="0">
                <a:cs typeface="B Nazanin" panose="00000400000000000000" pitchFamily="2" charset="-78"/>
              </a:rPr>
              <a:t>گوگل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صفحاتي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را نشان </a:t>
            </a:r>
            <a:r>
              <a:rPr lang="fa-IR" dirty="0" err="1" smtClean="0">
                <a:cs typeface="B Nazanin" panose="00000400000000000000" pitchFamily="2" charset="-78"/>
              </a:rPr>
              <a:t>مي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دهد </a:t>
            </a:r>
            <a:r>
              <a:rPr lang="fa-IR" dirty="0">
                <a:cs typeface="B Nazanin" panose="00000400000000000000" pitchFamily="2" charset="-78"/>
              </a:rPr>
              <a:t>که </a:t>
            </a:r>
            <a:r>
              <a:rPr lang="fa-IR" dirty="0" smtClean="0">
                <a:cs typeface="B Nazanin" panose="00000400000000000000" pitchFamily="2" charset="-78"/>
              </a:rPr>
              <a:t>در آن کلمات را </a:t>
            </a:r>
            <a:r>
              <a:rPr lang="fa-IR" dirty="0">
                <a:cs typeface="B Nazanin" panose="00000400000000000000" pitchFamily="2" charset="-78"/>
              </a:rPr>
              <a:t>هم به طور </a:t>
            </a:r>
            <a:r>
              <a:rPr lang="fa-IR" dirty="0" err="1" smtClean="0">
                <a:cs typeface="B Nazanin" panose="00000400000000000000" pitchFamily="2" charset="-78"/>
              </a:rPr>
              <a:t>پيوسته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پشت سر هم </a:t>
            </a:r>
            <a:r>
              <a:rPr lang="fa-IR" dirty="0" smtClean="0">
                <a:cs typeface="B Nazanin" panose="00000400000000000000" pitchFamily="2" charset="-78"/>
              </a:rPr>
              <a:t>هستند و </a:t>
            </a:r>
            <a:r>
              <a:rPr lang="fa-IR" dirty="0">
                <a:cs typeface="B Nazanin" panose="00000400000000000000" pitchFamily="2" charset="-78"/>
              </a:rPr>
              <a:t>هم به صورت جدا جدا </a:t>
            </a:r>
            <a:r>
              <a:rPr lang="fa-IR" dirty="0" smtClean="0">
                <a:cs typeface="B Nazanin" panose="00000400000000000000" pitchFamily="2" charset="-78"/>
              </a:rPr>
              <a:t>و وجود دارند.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43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7842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در </a:t>
            </a:r>
            <a:r>
              <a:rPr lang="fa-IR" sz="2000" dirty="0" err="1" smtClean="0">
                <a:cs typeface="B Nazanin" panose="00000400000000000000" pitchFamily="2" charset="-78"/>
              </a:rPr>
              <a:t>زير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هر </a:t>
            </a:r>
            <a:r>
              <a:rPr lang="fa-IR" sz="2000" dirty="0" err="1" smtClean="0">
                <a:cs typeface="B Nazanin" panose="00000400000000000000" pitchFamily="2" charset="-78"/>
              </a:rPr>
              <a:t>لينک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در صفحه جستجو شما دو </a:t>
            </a:r>
            <a:r>
              <a:rPr lang="fa-IR" sz="2000" dirty="0" err="1" smtClean="0">
                <a:cs typeface="B Nazanin" panose="00000400000000000000" pitchFamily="2" charset="-78"/>
              </a:rPr>
              <a:t>لينک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>
                <a:cs typeface="B Nazanin" panose="00000400000000000000" pitchFamily="2" charset="-78"/>
              </a:rPr>
              <a:t>Cached </a:t>
            </a:r>
            <a:r>
              <a:rPr lang="fa-IR" sz="2000" dirty="0">
                <a:cs typeface="B Nazanin" panose="00000400000000000000" pitchFamily="2" charset="-78"/>
              </a:rPr>
              <a:t>و </a:t>
            </a:r>
            <a:r>
              <a:rPr lang="en-US" sz="2000" dirty="0">
                <a:cs typeface="B Nazanin" panose="00000400000000000000" pitchFamily="2" charset="-78"/>
              </a:rPr>
              <a:t>Similar pages </a:t>
            </a:r>
            <a:r>
              <a:rPr lang="fa-IR" sz="2000" dirty="0">
                <a:cs typeface="B Nazanin" panose="00000400000000000000" pitchFamily="2" charset="-78"/>
              </a:rPr>
              <a:t>را </a:t>
            </a:r>
            <a:r>
              <a:rPr lang="fa-IR" sz="2000" dirty="0" err="1" smtClean="0">
                <a:cs typeface="B Nazanin" panose="00000400000000000000" pitchFamily="2" charset="-78"/>
              </a:rPr>
              <a:t>مي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بينيد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en-US" sz="2000" dirty="0" smtClean="0">
                <a:cs typeface="B Nazanin" panose="00000400000000000000" pitchFamily="2" charset="-78"/>
              </a:rPr>
              <a:t> Similar </a:t>
            </a:r>
            <a:r>
              <a:rPr lang="en-US" sz="2000" dirty="0">
                <a:cs typeface="B Nazanin" panose="00000400000000000000" pitchFamily="2" charset="-78"/>
              </a:rPr>
              <a:t>pages </a:t>
            </a:r>
            <a:r>
              <a:rPr lang="fa-IR" sz="2000" dirty="0" smtClean="0">
                <a:cs typeface="B Nazanin" panose="00000400000000000000" pitchFamily="2" charset="-78"/>
              </a:rPr>
              <a:t>صفحه مشابه با صفحه جستجو شده در </a:t>
            </a:r>
            <a:r>
              <a:rPr lang="fa-IR" sz="2000" dirty="0">
                <a:cs typeface="B Nazanin" panose="00000400000000000000" pitchFamily="2" charset="-78"/>
              </a:rPr>
              <a:t>گوگل را </a:t>
            </a:r>
            <a:r>
              <a:rPr lang="fa-IR" sz="2000" dirty="0" err="1" smtClean="0">
                <a:cs typeface="B Nazanin" panose="00000400000000000000" pitchFamily="2" charset="-78"/>
              </a:rPr>
              <a:t>نمايش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ميدهد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000" dirty="0" smtClean="0">
                <a:cs typeface="B Nazanin" panose="00000400000000000000" pitchFamily="2" charset="-78"/>
              </a:rPr>
              <a:t>Cached </a:t>
            </a:r>
            <a:r>
              <a:rPr lang="fa-IR" sz="2000" dirty="0" err="1" smtClean="0">
                <a:cs typeface="B Nazanin" panose="00000400000000000000" pitchFamily="2" charset="-78"/>
              </a:rPr>
              <a:t>زماني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مورد </a:t>
            </a:r>
            <a:r>
              <a:rPr lang="fa-IR" sz="2000" dirty="0" err="1" smtClean="0">
                <a:cs typeface="B Nazanin" panose="00000400000000000000" pitchFamily="2" charset="-78"/>
              </a:rPr>
              <a:t>نياز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است که </a:t>
            </a:r>
            <a:r>
              <a:rPr lang="fa-IR" sz="2000" dirty="0" err="1" smtClean="0">
                <a:cs typeface="B Nazanin" panose="00000400000000000000" pitchFamily="2" charset="-78"/>
              </a:rPr>
              <a:t>يا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سايت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خراب باشد و </a:t>
            </a:r>
            <a:r>
              <a:rPr lang="fa-IR" sz="2000" dirty="0" err="1" smtClean="0">
                <a:cs typeface="B Nazanin" panose="00000400000000000000" pitchFamily="2" charset="-78"/>
              </a:rPr>
              <a:t>يا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اگر </a:t>
            </a:r>
            <a:r>
              <a:rPr lang="fa-IR" sz="2000" dirty="0" err="1" smtClean="0">
                <a:cs typeface="B Nazanin" panose="00000400000000000000" pitchFamily="2" charset="-78"/>
              </a:rPr>
              <a:t>سايت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تغيير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کرده باشد لازم داشته </a:t>
            </a:r>
            <a:r>
              <a:rPr lang="fa-IR" sz="2000" dirty="0" err="1" smtClean="0">
                <a:cs typeface="B Nazanin" panose="00000400000000000000" pitchFamily="2" charset="-78"/>
              </a:rPr>
              <a:t>باشيم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مطالب </a:t>
            </a:r>
            <a:r>
              <a:rPr lang="fa-IR" sz="2000" dirty="0" err="1" smtClean="0">
                <a:cs typeface="B Nazanin" panose="00000400000000000000" pitchFamily="2" charset="-78"/>
              </a:rPr>
              <a:t>قبلي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سايت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را </a:t>
            </a:r>
            <a:r>
              <a:rPr lang="fa-IR" sz="2000" dirty="0" err="1" smtClean="0">
                <a:cs typeface="B Nazanin" panose="00000400000000000000" pitchFamily="2" charset="-78"/>
              </a:rPr>
              <a:t>ببينيم</a:t>
            </a:r>
            <a:r>
              <a:rPr lang="en-US" sz="2000" dirty="0" smtClean="0">
                <a:cs typeface="B Nazanin" panose="00000400000000000000" pitchFamily="2" charset="-78"/>
              </a:rPr>
              <a:t>.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3074" name="Picture 2" descr="C:\Users\teacher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7916380" cy="36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6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76962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2- جستجو </a:t>
            </a:r>
            <a:r>
              <a:rPr lang="fa-IR" sz="25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بوسيله</a:t>
            </a:r>
            <a:r>
              <a:rPr lang="fa-IR" sz="2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5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عملگر</a:t>
            </a:r>
            <a:r>
              <a:rPr 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5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منطقي</a:t>
            </a:r>
            <a:r>
              <a:rPr lang="fa-IR" sz="2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+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عملگر + همانند استفاده از لغط </a:t>
            </a:r>
            <a:r>
              <a:rPr lang="en-US" dirty="0">
                <a:cs typeface="B Nazanin" panose="00000400000000000000" pitchFamily="2" charset="-78"/>
              </a:rPr>
              <a:t>AND </a:t>
            </a:r>
            <a:r>
              <a:rPr lang="fa-IR" dirty="0">
                <a:cs typeface="B Nazanin" panose="00000400000000000000" pitchFamily="2" charset="-78"/>
              </a:rPr>
              <a:t>در جستجو </a:t>
            </a:r>
            <a:r>
              <a:rPr lang="fa-IR" dirty="0" err="1" smtClean="0">
                <a:cs typeface="B Nazanin" panose="00000400000000000000" pitchFamily="2" charset="-78"/>
              </a:rPr>
              <a:t>مي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باشد که جستجو </a:t>
            </a:r>
            <a:r>
              <a:rPr lang="fa-IR" dirty="0" err="1" smtClean="0">
                <a:cs typeface="B Nazanin" panose="00000400000000000000" pitchFamily="2" charset="-78"/>
              </a:rPr>
              <a:t>هاي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منطقي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را حاصل </a:t>
            </a:r>
            <a:r>
              <a:rPr lang="fa-IR" dirty="0" err="1" smtClean="0">
                <a:cs typeface="B Nazanin" panose="00000400000000000000" pitchFamily="2" charset="-78"/>
              </a:rPr>
              <a:t>ميکند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حاصل جستجو </a:t>
            </a:r>
            <a:r>
              <a:rPr lang="fa-IR" dirty="0" err="1" smtClean="0">
                <a:cs typeface="B Nazanin" panose="00000400000000000000" pitchFamily="2" charset="-78"/>
              </a:rPr>
              <a:t>هاي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زير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با </a:t>
            </a:r>
            <a:r>
              <a:rPr lang="fa-IR" dirty="0" err="1" smtClean="0">
                <a:cs typeface="B Nazanin" panose="00000400000000000000" pitchFamily="2" charset="-78"/>
              </a:rPr>
              <a:t>يکديگر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متفاوت </a:t>
            </a:r>
            <a:r>
              <a:rPr lang="fa-IR" dirty="0" smtClean="0">
                <a:cs typeface="B Nazanin" panose="00000400000000000000" pitchFamily="2" charset="-78"/>
              </a:rPr>
              <a:t>است</a:t>
            </a:r>
          </a:p>
          <a:p>
            <a:pPr algn="r" rtl="1"/>
            <a:r>
              <a:rPr lang="fa-IR" dirty="0" err="1" smtClean="0">
                <a:cs typeface="B Nazanin" panose="00000400000000000000" pitchFamily="2" charset="-78"/>
              </a:rPr>
              <a:t>آلودگي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هواي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مشهد</a:t>
            </a:r>
          </a:p>
          <a:p>
            <a:pPr algn="r" rtl="1"/>
            <a:r>
              <a:rPr lang="fa-IR" dirty="0" err="1" smtClean="0">
                <a:cs typeface="B Nazanin" panose="00000400000000000000" pitchFamily="2" charset="-78"/>
              </a:rPr>
              <a:t>آلودگي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هوا + مشهد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099" name="Picture 3" descr="C:\Users\teacher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0800"/>
            <a:ext cx="4680168" cy="41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ach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26" y="2590800"/>
            <a:ext cx="4406901" cy="41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3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915"/>
            <a:ext cx="8229600" cy="1514886"/>
          </a:xfrm>
        </p:spPr>
        <p:txBody>
          <a:bodyPr>
            <a:normAutofit/>
          </a:bodyPr>
          <a:lstStyle/>
          <a:p>
            <a:pPr marL="0" algn="r" rtl="1"/>
            <a:r>
              <a:rPr lang="fa-IR" sz="2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3- جستجو </a:t>
            </a:r>
            <a:r>
              <a:rPr lang="fa-IR" sz="25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بوسيله</a:t>
            </a:r>
            <a:r>
              <a:rPr lang="fa-IR" sz="2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عملگر– :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عملگر - (</a:t>
            </a:r>
            <a:r>
              <a:rPr lang="fa-IR" sz="2000" dirty="0" err="1" smtClean="0">
                <a:cs typeface="B Nazanin" panose="00000400000000000000" pitchFamily="2" charset="-78"/>
              </a:rPr>
              <a:t>منفي</a:t>
            </a:r>
            <a:r>
              <a:rPr lang="fa-IR" sz="2000" dirty="0" smtClean="0">
                <a:cs typeface="B Nazanin" panose="00000400000000000000" pitchFamily="2" charset="-78"/>
              </a:rPr>
              <a:t>) </a:t>
            </a:r>
            <a:r>
              <a:rPr lang="fa-IR" sz="2000" dirty="0" err="1" smtClean="0">
                <a:cs typeface="B Nazanin" panose="00000400000000000000" pitchFamily="2" charset="-78"/>
              </a:rPr>
              <a:t>براي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حذف کردن </a:t>
            </a:r>
            <a:r>
              <a:rPr lang="fa-IR" sz="2000" dirty="0" err="1" smtClean="0">
                <a:cs typeface="B Nazanin" panose="00000400000000000000" pitchFamily="2" charset="-78"/>
              </a:rPr>
              <a:t>يک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لغت از جستجو است مثلا در مثال </a:t>
            </a:r>
            <a:r>
              <a:rPr lang="fa-IR" sz="2000" dirty="0" err="1" smtClean="0">
                <a:cs typeface="B Nazanin" panose="00000400000000000000" pitchFamily="2" charset="-78"/>
              </a:rPr>
              <a:t>زير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ما </a:t>
            </a:r>
            <a:r>
              <a:rPr lang="fa-IR" sz="2000" dirty="0" err="1" smtClean="0">
                <a:cs typeface="B Nazanin" panose="00000400000000000000" pitchFamily="2" charset="-78"/>
              </a:rPr>
              <a:t>ميخواهيم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دنبال </a:t>
            </a:r>
            <a:r>
              <a:rPr lang="fa-IR" sz="2000" dirty="0" err="1" smtClean="0">
                <a:cs typeface="B Nazanin" panose="00000400000000000000" pitchFamily="2" charset="-78"/>
              </a:rPr>
              <a:t>سايت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هايي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بگرديم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که لغت </a:t>
            </a:r>
            <a:r>
              <a:rPr lang="fa-IR" sz="2000" dirty="0" err="1" smtClean="0">
                <a:cs typeface="B Nazanin" panose="00000400000000000000" pitchFamily="2" charset="-78"/>
              </a:rPr>
              <a:t>آلودگي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هوا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را داشته باشد و در آن </a:t>
            </a:r>
            <a:r>
              <a:rPr lang="fa-IR" sz="2000" dirty="0" err="1" smtClean="0">
                <a:cs typeface="B Nazanin" panose="00000400000000000000" pitchFamily="2" charset="-78"/>
              </a:rPr>
              <a:t>سايتها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لغت </a:t>
            </a:r>
            <a:r>
              <a:rPr lang="fa-IR" sz="2000" dirty="0" smtClean="0">
                <a:cs typeface="B Nazanin" panose="00000400000000000000" pitchFamily="2" charset="-78"/>
              </a:rPr>
              <a:t>مشهد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نباشد مثال </a:t>
            </a:r>
            <a:r>
              <a:rPr lang="fa-IR" sz="2000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sz="2000" dirty="0" err="1" smtClean="0">
                <a:cs typeface="B Nazanin" panose="00000400000000000000" pitchFamily="2" charset="-78"/>
              </a:rPr>
              <a:t>آلودگي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هوا-مشهد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pic>
        <p:nvPicPr>
          <p:cNvPr id="5122" name="Picture 2" descr="C:\Users\teach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2438400"/>
            <a:ext cx="5695950" cy="40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8433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pic>
        <p:nvPicPr>
          <p:cNvPr id="1027" name="Picture 3" descr="C:\Users\teach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21987"/>
            <a:ext cx="6781801" cy="47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0"/>
            <a:ext cx="6629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4- </a:t>
            </a:r>
            <a:r>
              <a:rPr lang="fa-IR" sz="2000" b="1" dirty="0" err="1" smtClean="0">
                <a:solidFill>
                  <a:srgbClr val="FF0000"/>
                </a:solidFill>
                <a:cs typeface="B Nazanin" pitchFamily="2" charset="-78"/>
              </a:rPr>
              <a:t>جستجوي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b="1" dirty="0" err="1" smtClean="0">
                <a:solidFill>
                  <a:srgbClr val="FF0000"/>
                </a:solidFill>
                <a:cs typeface="B Nazanin" pitchFamily="2" charset="-78"/>
              </a:rPr>
              <a:t>عين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عبارت:</a:t>
            </a:r>
          </a:p>
          <a:p>
            <a:pPr algn="r" rtl="1"/>
            <a:r>
              <a:rPr lang="fa-IR" sz="2000" dirty="0" err="1" smtClean="0">
                <a:cs typeface="B Nazanin" pitchFamily="2" charset="-78"/>
              </a:rPr>
              <a:t>براي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000" dirty="0" err="1" smtClean="0">
                <a:cs typeface="B Nazanin" pitchFamily="2" charset="-78"/>
              </a:rPr>
              <a:t>اينکه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000" dirty="0" err="1" smtClean="0">
                <a:cs typeface="B Nazanin" pitchFamily="2" charset="-78"/>
              </a:rPr>
              <a:t>عين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عبارت گوگل جستجو کند </a:t>
            </a:r>
            <a:r>
              <a:rPr lang="fa-IR" sz="2000" dirty="0" err="1" smtClean="0">
                <a:cs typeface="B Nazanin" pitchFamily="2" charset="-78"/>
              </a:rPr>
              <a:t>بايد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عبارت را داخل </a:t>
            </a:r>
            <a:r>
              <a:rPr lang="fa-IR" sz="2000" dirty="0" err="1" smtClean="0">
                <a:cs typeface="B Nazanin" pitchFamily="2" charset="-78"/>
              </a:rPr>
              <a:t>گيومه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«......» قرار </a:t>
            </a:r>
            <a:r>
              <a:rPr lang="fa-IR" sz="2000" dirty="0" err="1" smtClean="0">
                <a:cs typeface="B Nazanin" pitchFamily="2" charset="-78"/>
              </a:rPr>
              <a:t>دهيد</a:t>
            </a:r>
            <a:r>
              <a:rPr lang="fa-IR" sz="2000" dirty="0" smtClean="0">
                <a:cs typeface="B Nazanin" pitchFamily="2" charset="-78"/>
              </a:rPr>
              <a:t>.</a:t>
            </a:r>
            <a:endParaRPr lang="fa-IR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407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027331"/>
            <a:ext cx="7543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5-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Site</a:t>
            </a:r>
            <a:endParaRPr lang="fa-IR" sz="20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err="1" smtClean="0">
                <a:cs typeface="B Nazanin" pitchFamily="2" charset="-78"/>
              </a:rPr>
              <a:t>اگرمي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err="1" smtClean="0">
                <a:cs typeface="B Nazanin" pitchFamily="2" charset="-78"/>
              </a:rPr>
              <a:t>خواهيد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که عمل جستجو </a:t>
            </a:r>
            <a:r>
              <a:rPr lang="fa-IR" dirty="0">
                <a:cs typeface="B Nazanin" pitchFamily="2" charset="-78"/>
              </a:rPr>
              <a:t>در </a:t>
            </a:r>
            <a:r>
              <a:rPr lang="fa-IR" dirty="0" err="1" smtClean="0">
                <a:cs typeface="B Nazanin" pitchFamily="2" charset="-78"/>
              </a:rPr>
              <a:t>سايت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err="1" smtClean="0">
                <a:cs typeface="B Nazanin" pitchFamily="2" charset="-78"/>
              </a:rPr>
              <a:t>بخصوصي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انجام </a:t>
            </a:r>
            <a:r>
              <a:rPr lang="fa-IR" dirty="0" err="1" smtClean="0">
                <a:cs typeface="B Nazanin" pitchFamily="2" charset="-78"/>
              </a:rPr>
              <a:t>گيرد</a:t>
            </a:r>
            <a:r>
              <a:rPr lang="fa-IR" dirty="0">
                <a:cs typeface="B Nazanin" pitchFamily="2" charset="-78"/>
              </a:rPr>
              <a:t>، </a:t>
            </a:r>
            <a:r>
              <a:rPr lang="fa-IR" dirty="0" err="1" smtClean="0">
                <a:cs typeface="B Nazanin" pitchFamily="2" charset="-78"/>
              </a:rPr>
              <a:t>مي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err="1" smtClean="0">
                <a:cs typeface="B Nazanin" pitchFamily="2" charset="-78"/>
              </a:rPr>
              <a:t>توانيد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پس از واردنمودن کلمه مورد نظر عملگر </a:t>
            </a:r>
            <a:r>
              <a:rPr lang="en-US" dirty="0">
                <a:cs typeface="B Nazanin" pitchFamily="2" charset="-78"/>
              </a:rPr>
              <a:t>Site: </a:t>
            </a:r>
            <a:r>
              <a:rPr lang="fa-IR" dirty="0">
                <a:cs typeface="B Nazanin" pitchFamily="2" charset="-78"/>
              </a:rPr>
              <a:t>را آورده و پس از آن آدرس </a:t>
            </a:r>
            <a:r>
              <a:rPr lang="fa-IR" dirty="0" err="1" smtClean="0">
                <a:cs typeface="B Nazanin" pitchFamily="2" charset="-78"/>
              </a:rPr>
              <a:t>سايت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err="1" smtClean="0">
                <a:cs typeface="B Nazanin" pitchFamily="2" charset="-78"/>
              </a:rPr>
              <a:t>رابياوريد</a:t>
            </a:r>
            <a:r>
              <a:rPr lang="fa-IR" dirty="0">
                <a:cs typeface="B Nazanin" pitchFamily="2" charset="-78"/>
              </a:rPr>
              <a:t>.</a:t>
            </a:r>
          </a:p>
        </p:txBody>
      </p:sp>
      <p:pic>
        <p:nvPicPr>
          <p:cNvPr id="2050" name="Picture 2" descr="C:\Users\teacher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223332" cy="401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79677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site:http</a:t>
            </a:r>
            <a:r>
              <a:rPr lang="en-US" b="1" dirty="0"/>
              <a:t>://www.irimo.ir/ </a:t>
            </a:r>
            <a:r>
              <a:rPr lang="fa-IR" b="1" dirty="0"/>
              <a:t>مشهد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7645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447800"/>
          </a:xfrm>
        </p:spPr>
        <p:txBody>
          <a:bodyPr>
            <a:normAutofit/>
          </a:bodyPr>
          <a:lstStyle/>
          <a:p>
            <a:pPr algn="justLow" rtl="1"/>
            <a:r>
              <a:rPr 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6- عملگر </a:t>
            </a:r>
            <a:r>
              <a:rPr lang="en-US" sz="2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5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:</a:t>
            </a:r>
          </a:p>
          <a:p>
            <a:pPr algn="justLow" rtl="1"/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توسط عملگر ستاره در </a:t>
            </a:r>
            <a:r>
              <a:rPr lang="fa-IR" sz="2000" dirty="0" err="1" smtClean="0">
                <a:cs typeface="B Nazanin" panose="00000400000000000000" pitchFamily="2" charset="-78"/>
              </a:rPr>
              <a:t>ميان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عبارت </a:t>
            </a:r>
            <a:r>
              <a:rPr lang="fa-IR" sz="2000" dirty="0" err="1" smtClean="0">
                <a:cs typeface="B Nazanin" panose="00000400000000000000" pitchFamily="2" charset="-78"/>
              </a:rPr>
              <a:t>هاي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چند </a:t>
            </a:r>
            <a:r>
              <a:rPr lang="fa-IR" sz="2000" dirty="0" err="1" smtClean="0">
                <a:cs typeface="B Nazanin" panose="00000400000000000000" pitchFamily="2" charset="-78"/>
              </a:rPr>
              <a:t>لغتي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به گوگل دستور </a:t>
            </a:r>
            <a:r>
              <a:rPr lang="fa-IR" sz="2000" dirty="0" err="1" smtClean="0">
                <a:cs typeface="B Nazanin" panose="00000400000000000000" pitchFamily="2" charset="-78"/>
              </a:rPr>
              <a:t>ميدهيد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« در </a:t>
            </a:r>
            <a:r>
              <a:rPr lang="fa-IR" sz="2000" dirty="0" err="1" smtClean="0">
                <a:cs typeface="B Nazanin" panose="00000400000000000000" pitchFamily="2" charset="-78"/>
              </a:rPr>
              <a:t>بين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سايت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ها </a:t>
            </a:r>
            <a:r>
              <a:rPr lang="fa-IR" sz="2000" dirty="0" err="1" smtClean="0">
                <a:cs typeface="B Nazanin" panose="00000400000000000000" pitchFamily="2" charset="-78"/>
              </a:rPr>
              <a:t>آنهايي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رو </a:t>
            </a:r>
            <a:r>
              <a:rPr lang="fa-IR" sz="2000" dirty="0" err="1" smtClean="0">
                <a:cs typeface="B Nazanin" panose="00000400000000000000" pitchFamily="2" charset="-78"/>
              </a:rPr>
              <a:t>ليست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کن که ابتدا </a:t>
            </a:r>
            <a:r>
              <a:rPr lang="fa-IR" sz="2000" dirty="0" err="1" smtClean="0">
                <a:cs typeface="B Nazanin" panose="00000400000000000000" pitchFamily="2" charset="-78"/>
              </a:rPr>
              <a:t>لغتي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که قبل از ستاره است در آنها باشد و با فاصله چند لغت ، </a:t>
            </a:r>
            <a:r>
              <a:rPr lang="fa-IR" sz="2000" dirty="0" err="1" smtClean="0">
                <a:cs typeface="B Nazanin" panose="00000400000000000000" pitchFamily="2" charset="-78"/>
              </a:rPr>
              <a:t>لغتي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که بعد از ستاره است قرار داشته باشد! » و به شکل </a:t>
            </a:r>
            <a:r>
              <a:rPr lang="fa-IR" sz="2000" dirty="0" err="1" smtClean="0">
                <a:cs typeface="B Nazanin" panose="00000400000000000000" pitchFamily="2" charset="-78"/>
              </a:rPr>
              <a:t>زير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استفاده </a:t>
            </a:r>
            <a:r>
              <a:rPr lang="fa-IR" sz="2000" dirty="0" err="1" smtClean="0">
                <a:cs typeface="B Nazanin" panose="00000400000000000000" pitchFamily="2" charset="-78"/>
              </a:rPr>
              <a:t>ميشود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pic>
        <p:nvPicPr>
          <p:cNvPr id="1026" name="Picture 2" descr="C:\Users\teach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799"/>
            <a:ext cx="6376988" cy="39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5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76401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en-US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-7 </a:t>
            </a:r>
            <a:r>
              <a:rPr lang="fa-IR" sz="20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توصيف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يک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لغت</a:t>
            </a:r>
            <a:r>
              <a:rPr lang="en-US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توسط </a:t>
            </a:r>
            <a:r>
              <a:rPr lang="fa-IR" sz="2000" dirty="0">
                <a:cs typeface="B Nazanin" panose="00000400000000000000" pitchFamily="2" charset="-78"/>
              </a:rPr>
              <a:t>عملگر </a:t>
            </a:r>
            <a:r>
              <a:rPr lang="en-US" sz="2000" dirty="0">
                <a:cs typeface="B Nazanin" panose="00000400000000000000" pitchFamily="2" charset="-78"/>
              </a:rPr>
              <a:t>define </a:t>
            </a:r>
            <a:r>
              <a:rPr lang="fa-IR" sz="2000" dirty="0" err="1">
                <a:cs typeface="B Nazanin" panose="00000400000000000000" pitchFamily="2" charset="-78"/>
              </a:rPr>
              <a:t>گوگل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براي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شما </a:t>
            </a:r>
            <a:r>
              <a:rPr lang="fa-IR" sz="2000" dirty="0" err="1" smtClean="0">
                <a:cs typeface="B Nazanin" panose="00000400000000000000" pitchFamily="2" charset="-78"/>
              </a:rPr>
              <a:t>سايت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هاي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مرجعي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که در باره لغت خاص </a:t>
            </a:r>
            <a:r>
              <a:rPr lang="fa-IR" sz="2000" dirty="0" err="1" smtClean="0">
                <a:cs typeface="B Nazanin" panose="00000400000000000000" pitchFamily="2" charset="-78"/>
              </a:rPr>
              <a:t>توضيح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داده اند را </a:t>
            </a:r>
            <a:r>
              <a:rPr lang="fa-IR" sz="2000" dirty="0" err="1" smtClean="0">
                <a:cs typeface="B Nazanin" panose="00000400000000000000" pitchFamily="2" charset="-78"/>
              </a:rPr>
              <a:t>پيدا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کنيد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به شکل </a:t>
            </a:r>
            <a:r>
              <a:rPr lang="fa-IR" sz="2000" dirty="0" err="1" smtClean="0">
                <a:cs typeface="B Nazanin" panose="00000400000000000000" pitchFamily="2" charset="-78"/>
              </a:rPr>
              <a:t>زير</a:t>
            </a:r>
            <a:r>
              <a:rPr lang="en-US" dirty="0" err="1" smtClean="0"/>
              <a:t>define:Mashhad</a:t>
            </a:r>
            <a:r>
              <a:rPr lang="en-US" dirty="0" smtClean="0"/>
              <a:t>                               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pic>
        <p:nvPicPr>
          <p:cNvPr id="3074" name="Picture 2" descr="C:\Users\teach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2" y="2057400"/>
            <a:ext cx="7076950" cy="45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7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کارگاه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آموزشي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نويسي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700" dirty="0" err="1" smtClean="0">
                <a:cs typeface="B Nazanin" pitchFamily="2" charset="-78"/>
              </a:rPr>
              <a:t>تعريف</a:t>
            </a:r>
            <a:r>
              <a:rPr lang="fa-IR" sz="2700" dirty="0" smtClean="0">
                <a:cs typeface="B Nazanin" pitchFamily="2" charset="-78"/>
              </a:rPr>
              <a:t> </a:t>
            </a:r>
            <a:r>
              <a:rPr lang="fa-IR" sz="2700" dirty="0" smtClean="0">
                <a:cs typeface="B Nazanin" pitchFamily="2" charset="-78"/>
              </a:rPr>
              <a:t>مقاله:</a:t>
            </a:r>
          </a:p>
          <a:p>
            <a:pPr algn="r" rtl="1"/>
            <a:r>
              <a:rPr lang="fa-IR" sz="2700" dirty="0" err="1" smtClean="0">
                <a:cs typeface="B Nazanin" pitchFamily="2" charset="-78"/>
              </a:rPr>
              <a:t>گزراشي</a:t>
            </a:r>
            <a:r>
              <a:rPr lang="fa-IR" sz="2700" dirty="0" smtClean="0">
                <a:cs typeface="B Nazanin" pitchFamily="2" charset="-78"/>
              </a:rPr>
              <a:t> </a:t>
            </a:r>
            <a:r>
              <a:rPr lang="fa-IR" sz="2700" dirty="0" smtClean="0">
                <a:cs typeface="B Nazanin" pitchFamily="2" charset="-78"/>
              </a:rPr>
              <a:t>از </a:t>
            </a:r>
            <a:r>
              <a:rPr lang="fa-IR" sz="2700" dirty="0" err="1" smtClean="0">
                <a:cs typeface="B Nazanin" pitchFamily="2" charset="-78"/>
              </a:rPr>
              <a:t>يک</a:t>
            </a:r>
            <a:r>
              <a:rPr lang="fa-IR" sz="2700" dirty="0" smtClean="0">
                <a:cs typeface="B Nazanin" pitchFamily="2" charset="-78"/>
              </a:rPr>
              <a:t> </a:t>
            </a:r>
            <a:r>
              <a:rPr lang="fa-IR" sz="2700" dirty="0" smtClean="0">
                <a:cs typeface="B Nazanin" pitchFamily="2" charset="-78"/>
              </a:rPr>
              <a:t>مطالعه </a:t>
            </a:r>
            <a:r>
              <a:rPr lang="fa-IR" sz="2700" dirty="0" err="1" smtClean="0">
                <a:cs typeface="B Nazanin" pitchFamily="2" charset="-78"/>
              </a:rPr>
              <a:t>يا</a:t>
            </a:r>
            <a:r>
              <a:rPr lang="fa-IR" sz="2700" dirty="0" smtClean="0">
                <a:cs typeface="B Nazanin" pitchFamily="2" charset="-78"/>
              </a:rPr>
              <a:t> </a:t>
            </a:r>
            <a:r>
              <a:rPr lang="fa-IR" sz="2700" dirty="0" err="1" smtClean="0">
                <a:cs typeface="B Nazanin" pitchFamily="2" charset="-78"/>
              </a:rPr>
              <a:t>فعاليت</a:t>
            </a:r>
            <a:r>
              <a:rPr lang="fa-IR" sz="2700" dirty="0" smtClean="0">
                <a:cs typeface="B Nazanin" pitchFamily="2" charset="-78"/>
              </a:rPr>
              <a:t> </a:t>
            </a:r>
            <a:r>
              <a:rPr lang="fa-IR" sz="2700" dirty="0" err="1" smtClean="0">
                <a:cs typeface="B Nazanin" pitchFamily="2" charset="-78"/>
              </a:rPr>
              <a:t>علمي</a:t>
            </a:r>
            <a:r>
              <a:rPr lang="fa-IR" sz="2700" dirty="0" smtClean="0">
                <a:cs typeface="B Nazanin" pitchFamily="2" charset="-78"/>
              </a:rPr>
              <a:t>.</a:t>
            </a:r>
            <a:endParaRPr lang="fa-IR" sz="2700" dirty="0" smtClean="0">
              <a:cs typeface="B Nazanin" pitchFamily="2" charset="-78"/>
            </a:endParaRPr>
          </a:p>
          <a:p>
            <a:pPr algn="r" rtl="1"/>
            <a:r>
              <a:rPr lang="fa-IR" sz="2700" dirty="0" smtClean="0">
                <a:cs typeface="B Nazanin" pitchFamily="2" charset="-78"/>
              </a:rPr>
              <a:t>انواع مقالات:</a:t>
            </a:r>
          </a:p>
          <a:p>
            <a:pPr algn="r" rtl="1"/>
            <a:r>
              <a:rPr lang="fa-IR" sz="2700" b="1" dirty="0" smtClean="0">
                <a:cs typeface="B Nazanin" pitchFamily="2" charset="-78"/>
              </a:rPr>
              <a:t>مقالات </a:t>
            </a:r>
            <a:r>
              <a:rPr lang="fa-IR" sz="2700" b="1" dirty="0" err="1" smtClean="0">
                <a:cs typeface="B Nazanin" pitchFamily="2" charset="-78"/>
              </a:rPr>
              <a:t>کنفرانسي</a:t>
            </a:r>
            <a:r>
              <a:rPr lang="fa-IR" sz="2700" b="1" dirty="0" smtClean="0">
                <a:cs typeface="B Nazanin" pitchFamily="2" charset="-78"/>
              </a:rPr>
              <a:t> </a:t>
            </a:r>
            <a:r>
              <a:rPr lang="fa-IR" sz="2700" b="1" dirty="0" smtClean="0">
                <a:cs typeface="B Nazanin" pitchFamily="2" charset="-78"/>
              </a:rPr>
              <a:t>و </a:t>
            </a:r>
            <a:r>
              <a:rPr lang="fa-IR" sz="2700" b="1" dirty="0" err="1" smtClean="0">
                <a:cs typeface="B Nazanin" pitchFamily="2" charset="-78"/>
              </a:rPr>
              <a:t>همايشي</a:t>
            </a:r>
            <a:endParaRPr lang="fa-IR" sz="2700" b="1" dirty="0" smtClean="0">
              <a:cs typeface="B Nazanin" pitchFamily="2" charset="-78"/>
            </a:endParaRPr>
          </a:p>
          <a:p>
            <a:pPr algn="r" rtl="1"/>
            <a:r>
              <a:rPr lang="fa-IR" sz="2700" b="1" dirty="0" smtClean="0">
                <a:cs typeface="B Nazanin" pitchFamily="2" charset="-78"/>
              </a:rPr>
              <a:t>مقاله </a:t>
            </a:r>
            <a:r>
              <a:rPr lang="fa-IR" sz="2700" b="1" dirty="0" err="1" smtClean="0">
                <a:cs typeface="B Nazanin" pitchFamily="2" charset="-78"/>
              </a:rPr>
              <a:t>علمي</a:t>
            </a:r>
            <a:r>
              <a:rPr lang="fa-IR" sz="2700" b="1" dirty="0" smtClean="0">
                <a:cs typeface="B Nazanin" pitchFamily="2" charset="-78"/>
              </a:rPr>
              <a:t> </a:t>
            </a:r>
            <a:r>
              <a:rPr lang="fa-IR" sz="2700" b="1" dirty="0" err="1" smtClean="0">
                <a:cs typeface="B Nazanin" pitchFamily="2" charset="-78"/>
              </a:rPr>
              <a:t>ترويجي</a:t>
            </a:r>
            <a:r>
              <a:rPr lang="fa-IR" sz="2700" b="1" dirty="0" smtClean="0">
                <a:cs typeface="B Nazanin" pitchFamily="2" charset="-78"/>
              </a:rPr>
              <a:t> </a:t>
            </a:r>
            <a:r>
              <a:rPr lang="fa-IR" sz="2700" b="1" dirty="0" err="1" smtClean="0">
                <a:cs typeface="B Nazanin" pitchFamily="2" charset="-78"/>
              </a:rPr>
              <a:t>يا</a:t>
            </a:r>
            <a:r>
              <a:rPr lang="fa-IR" sz="2700" b="1" dirty="0" smtClean="0">
                <a:cs typeface="B Nazanin" pitchFamily="2" charset="-78"/>
              </a:rPr>
              <a:t> </a:t>
            </a:r>
            <a:r>
              <a:rPr lang="fa-IR" sz="2700" b="1" dirty="0" err="1" smtClean="0">
                <a:cs typeface="B Nazanin" pitchFamily="2" charset="-78"/>
              </a:rPr>
              <a:t>مروري</a:t>
            </a:r>
            <a:endParaRPr lang="fa-IR" sz="2700" b="1" dirty="0" smtClean="0">
              <a:cs typeface="B Nazanin" pitchFamily="2" charset="-78"/>
            </a:endParaRPr>
          </a:p>
          <a:p>
            <a:pPr algn="r" rtl="1"/>
            <a:r>
              <a:rPr lang="fa-IR" sz="2700" dirty="0" smtClean="0">
                <a:cs typeface="B Nazanin" pitchFamily="2" charset="-78"/>
              </a:rPr>
              <a:t>مقاله </a:t>
            </a:r>
            <a:r>
              <a:rPr lang="fa-IR" sz="2700" dirty="0" err="1" smtClean="0">
                <a:cs typeface="B Nazanin" pitchFamily="2" charset="-78"/>
              </a:rPr>
              <a:t>علمي</a:t>
            </a:r>
            <a:r>
              <a:rPr lang="fa-IR" sz="2700" dirty="0" smtClean="0">
                <a:cs typeface="B Nazanin" pitchFamily="2" charset="-78"/>
              </a:rPr>
              <a:t> </a:t>
            </a:r>
            <a:r>
              <a:rPr lang="fa-IR" sz="2700" dirty="0" err="1" smtClean="0">
                <a:cs typeface="B Nazanin" pitchFamily="2" charset="-78"/>
              </a:rPr>
              <a:t>پژوهشي</a:t>
            </a:r>
            <a:r>
              <a:rPr lang="fa-IR" sz="2700" dirty="0" smtClean="0">
                <a:cs typeface="B Nazanin" pitchFamily="2" charset="-78"/>
              </a:rPr>
              <a:t> </a:t>
            </a:r>
            <a:endParaRPr lang="fa-IR" sz="2700" dirty="0" smtClean="0">
              <a:cs typeface="B Nazanin" pitchFamily="2" charset="-78"/>
            </a:endParaRPr>
          </a:p>
          <a:p>
            <a:pPr algn="r" rtl="1"/>
            <a:r>
              <a:rPr lang="fa-IR" sz="2700" dirty="0" smtClean="0">
                <a:cs typeface="B Nazanin" pitchFamily="2" charset="-78"/>
              </a:rPr>
              <a:t>مقاله </a:t>
            </a:r>
            <a:r>
              <a:rPr lang="fa-IR" sz="2700" dirty="0" err="1" smtClean="0">
                <a:cs typeface="B Nazanin" pitchFamily="2" charset="-78"/>
              </a:rPr>
              <a:t>اي</a:t>
            </a:r>
            <a:r>
              <a:rPr lang="fa-IR" sz="2700" dirty="0" smtClean="0">
                <a:cs typeface="B Nazanin" pitchFamily="2" charset="-78"/>
              </a:rPr>
              <a:t> </a:t>
            </a:r>
            <a:r>
              <a:rPr lang="fa-IR" sz="2700" dirty="0" smtClean="0">
                <a:cs typeface="B Nazanin" pitchFamily="2" charset="-78"/>
              </a:rPr>
              <a:t>اس </a:t>
            </a:r>
            <a:r>
              <a:rPr lang="fa-IR" sz="2700" dirty="0" err="1" smtClean="0">
                <a:cs typeface="B Nazanin" pitchFamily="2" charset="-78"/>
              </a:rPr>
              <a:t>اي</a:t>
            </a:r>
            <a:r>
              <a:rPr lang="fa-IR" sz="2700" dirty="0" smtClean="0">
                <a:cs typeface="B Nazanin" pitchFamily="2" charset="-78"/>
              </a:rPr>
              <a:t> </a:t>
            </a:r>
            <a:endParaRPr lang="fa-IR" sz="27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99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500" b="1" dirty="0" smtClean="0">
                <a:solidFill>
                  <a:srgbClr val="FF0000"/>
                </a:solidFill>
              </a:rPr>
              <a:t>8- عملگر </a:t>
            </a:r>
            <a:r>
              <a:rPr lang="en-US" sz="2500" b="1" dirty="0" smtClean="0">
                <a:solidFill>
                  <a:srgbClr val="FF0000"/>
                </a:solidFill>
              </a:rPr>
              <a:t>related:</a:t>
            </a:r>
          </a:p>
          <a:p>
            <a:pPr algn="r" rtl="1"/>
            <a:r>
              <a:rPr lang="fa-IR" sz="2000" dirty="0"/>
              <a:t>توسط عملگر </a:t>
            </a:r>
            <a:r>
              <a:rPr lang="en-US" sz="2000" dirty="0"/>
              <a:t>related </a:t>
            </a:r>
            <a:r>
              <a:rPr lang="fa-IR" sz="2000" dirty="0" err="1" smtClean="0"/>
              <a:t>ميتوانيد</a:t>
            </a:r>
            <a:r>
              <a:rPr lang="fa-IR" sz="2000" dirty="0" smtClean="0"/>
              <a:t> </a:t>
            </a:r>
            <a:r>
              <a:rPr lang="fa-IR" sz="2000" dirty="0" err="1" smtClean="0"/>
              <a:t>سايت</a:t>
            </a:r>
            <a:r>
              <a:rPr lang="fa-IR" sz="2000" dirty="0" smtClean="0"/>
              <a:t> </a:t>
            </a:r>
            <a:r>
              <a:rPr lang="fa-IR" sz="2000" dirty="0" err="1" smtClean="0"/>
              <a:t>هاي</a:t>
            </a:r>
            <a:r>
              <a:rPr lang="fa-IR" sz="2000" dirty="0" smtClean="0"/>
              <a:t> </a:t>
            </a:r>
            <a:r>
              <a:rPr lang="fa-IR" sz="2000" dirty="0"/>
              <a:t>مشابه </a:t>
            </a:r>
            <a:r>
              <a:rPr lang="fa-IR" sz="2000" dirty="0" err="1" smtClean="0"/>
              <a:t>سايت</a:t>
            </a:r>
            <a:r>
              <a:rPr lang="fa-IR" sz="2000" dirty="0" smtClean="0"/>
              <a:t> </a:t>
            </a:r>
            <a:r>
              <a:rPr lang="fa-IR" sz="2000" dirty="0"/>
              <a:t>مورد جستجو را </a:t>
            </a:r>
            <a:r>
              <a:rPr lang="fa-IR" sz="2000" dirty="0" err="1" smtClean="0"/>
              <a:t>ليست</a:t>
            </a:r>
            <a:r>
              <a:rPr lang="fa-IR" sz="2000" dirty="0" smtClean="0"/>
              <a:t> </a:t>
            </a:r>
            <a:r>
              <a:rPr lang="fa-IR" sz="2000" dirty="0" err="1" smtClean="0"/>
              <a:t>کنيد</a:t>
            </a:r>
            <a:r>
              <a:rPr lang="fa-IR" sz="2000" dirty="0" smtClean="0"/>
              <a:t> </a:t>
            </a:r>
            <a:r>
              <a:rPr lang="fa-IR" sz="2000" dirty="0" err="1" smtClean="0"/>
              <a:t>بصورت</a:t>
            </a:r>
            <a:r>
              <a:rPr lang="fa-IR" sz="2000" dirty="0" smtClean="0"/>
              <a:t> </a:t>
            </a:r>
            <a:r>
              <a:rPr lang="fa-IR" sz="2000" dirty="0" err="1" smtClean="0"/>
              <a:t>زير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C:\Users\teach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39047"/>
            <a:ext cx="6681788" cy="42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94893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related:http</a:t>
            </a:r>
            <a:r>
              <a:rPr lang="en-US" b="1" dirty="0"/>
              <a:t>://www.irimo.ir</a:t>
            </a:r>
          </a:p>
        </p:txBody>
      </p:sp>
    </p:spTree>
    <p:extLst>
      <p:ext uri="{BB962C8B-B14F-4D97-AF65-F5344CB8AC3E}">
        <p14:creationId xmlns:p14="http://schemas.microsoft.com/office/powerpoint/2010/main" val="182322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7713"/>
            <a:ext cx="8229600" cy="743506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684368"/>
            <a:ext cx="3048000" cy="914400"/>
          </a:xfrm>
        </p:spPr>
        <p:txBody>
          <a:bodyPr>
            <a:normAutofit/>
          </a:bodyPr>
          <a:lstStyle/>
          <a:p>
            <a:pPr algn="r" rtl="1"/>
            <a:r>
              <a:rPr lang="fa-IR" sz="2200" dirty="0">
                <a:cs typeface="B Nazanin" pitchFamily="2" charset="-78"/>
              </a:rPr>
              <a:t>پ</a:t>
            </a:r>
            <a:r>
              <a:rPr lang="fa-IR" sz="2200" dirty="0" smtClean="0">
                <a:cs typeface="B Nazanin" pitchFamily="2" charset="-78"/>
              </a:rPr>
              <a:t>ايگاه </a:t>
            </a:r>
            <a:r>
              <a:rPr lang="en-US" sz="2200" dirty="0" smtClean="0">
                <a:cs typeface="B Nazanin" pitchFamily="2" charset="-78"/>
              </a:rPr>
              <a:t>SID</a:t>
            </a:r>
            <a:r>
              <a:rPr lang="fa-IR" sz="2200" dirty="0" smtClean="0">
                <a:cs typeface="B Nazanin" pitchFamily="2" charset="-78"/>
              </a:rPr>
              <a:t> براي مقالات فارسي</a:t>
            </a:r>
            <a:endParaRPr lang="fa-IR" sz="2200" dirty="0">
              <a:cs typeface="B Nazanin" pitchFamily="2" charset="-78"/>
            </a:endParaRPr>
          </a:p>
        </p:txBody>
      </p:sp>
      <p:pic>
        <p:nvPicPr>
          <p:cNvPr id="1026" name="Picture 2" descr="C:\Documents and Settings\alimohamadi\Desktop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610100" y="3505200"/>
            <a:ext cx="13335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9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399" cy="554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0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endParaRPr lang="fa-I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903508" cy="517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762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مقالات كنفرانسي و همايشي در </a:t>
            </a:r>
            <a:r>
              <a:rPr lang="en-US" dirty="0" err="1" smtClean="0"/>
              <a:t>civilica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99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جستجوي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در منابع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لاتين </a:t>
            </a:r>
            <a:endParaRPr lang="fa-I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914"/>
            <a:ext cx="7132108" cy="53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990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/>
              <a:t>www.googlescholar.com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681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کارگاه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آموزشي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نويسي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Low" rtl="1"/>
            <a:r>
              <a:rPr lang="fa-IR" sz="2500" dirty="0" smtClean="0">
                <a:cs typeface="B Nazanin" pitchFamily="2" charset="-78"/>
              </a:rPr>
              <a:t>اجزاء مختلف </a:t>
            </a:r>
            <a:r>
              <a:rPr lang="fa-IR" sz="2500" dirty="0" err="1" smtClean="0">
                <a:cs typeface="B Nazanin" pitchFamily="2" charset="-78"/>
              </a:rPr>
              <a:t>يک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مقاله: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1- عنوان: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بسيار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گويا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تا حد امکان مختصر باشد </a:t>
            </a:r>
            <a:r>
              <a:rPr lang="fa-IR" sz="2500" dirty="0" err="1" smtClean="0">
                <a:cs typeface="B Nazanin" pitchFamily="2" charset="-78"/>
              </a:rPr>
              <a:t>بطوري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کل پژوهش شما را  </a:t>
            </a:r>
            <a:r>
              <a:rPr lang="fa-IR" sz="2500" dirty="0" err="1" smtClean="0">
                <a:cs typeface="B Nazanin" pitchFamily="2" charset="-78"/>
              </a:rPr>
              <a:t>معرفي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کند.</a:t>
            </a:r>
          </a:p>
          <a:p>
            <a:pPr algn="justLow" rtl="1"/>
            <a:endParaRPr lang="fa-IR" sz="2500" dirty="0">
              <a:cs typeface="B Nazanin" pitchFamily="2" charset="-78"/>
            </a:endParaRP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2- نام و نام </a:t>
            </a:r>
            <a:r>
              <a:rPr lang="fa-IR" sz="2500" dirty="0" err="1" smtClean="0">
                <a:cs typeface="B Nazanin" pitchFamily="2" charset="-78"/>
              </a:rPr>
              <a:t>خانوادگي</a:t>
            </a:r>
            <a:r>
              <a:rPr lang="fa-IR" sz="2500" dirty="0" smtClean="0">
                <a:cs typeface="B Nazanin" pitchFamily="2" charset="-78"/>
              </a:rPr>
              <a:t> </a:t>
            </a:r>
            <a:endParaRPr lang="fa-IR" sz="2500" dirty="0" smtClean="0">
              <a:cs typeface="B Nazanin" pitchFamily="2" charset="-78"/>
            </a:endParaRP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3- </a:t>
            </a:r>
            <a:r>
              <a:rPr lang="fa-IR" sz="2500" dirty="0" err="1" smtClean="0">
                <a:cs typeface="B Nazanin" pitchFamily="2" charset="-78"/>
              </a:rPr>
              <a:t>افيليشن</a:t>
            </a:r>
            <a:r>
              <a:rPr lang="fa-IR" sz="2500" dirty="0" smtClean="0">
                <a:cs typeface="B Nazanin" pitchFamily="2" charset="-78"/>
              </a:rPr>
              <a:t>: نام </a:t>
            </a:r>
            <a:r>
              <a:rPr lang="fa-IR" sz="2500" dirty="0" err="1" smtClean="0">
                <a:cs typeface="B Nazanin" pitchFamily="2" charset="-78"/>
              </a:rPr>
              <a:t>مرکزي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شما عضو آنجا </a:t>
            </a:r>
            <a:r>
              <a:rPr lang="fa-IR" sz="2500" dirty="0" err="1" smtClean="0">
                <a:cs typeface="B Nazanin" pitchFamily="2" charset="-78"/>
              </a:rPr>
              <a:t>هستيد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بيان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 </a:t>
            </a:r>
            <a:r>
              <a:rPr lang="fa-IR" sz="2500" dirty="0" err="1" smtClean="0">
                <a:cs typeface="B Nazanin" pitchFamily="2" charset="-78"/>
              </a:rPr>
              <a:t>بطوري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مقطع </a:t>
            </a:r>
            <a:r>
              <a:rPr lang="fa-IR" sz="2500" dirty="0" err="1" smtClean="0">
                <a:cs typeface="B Nazanin" pitchFamily="2" charset="-78"/>
              </a:rPr>
              <a:t>تحصيلي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رشته شما </a:t>
            </a:r>
            <a:r>
              <a:rPr lang="fa-IR" sz="2500" dirty="0" err="1" smtClean="0">
                <a:cs typeface="B Nazanin" pitchFamily="2" charset="-78"/>
              </a:rPr>
              <a:t>نيز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 بر </a:t>
            </a:r>
            <a:r>
              <a:rPr lang="fa-IR" sz="2500" dirty="0" err="1" smtClean="0">
                <a:cs typeface="B Nazanin" pitchFamily="2" charset="-78"/>
              </a:rPr>
              <a:t>گيرد</a:t>
            </a:r>
            <a:r>
              <a:rPr lang="fa-IR" sz="2500" dirty="0" smtClean="0">
                <a:cs typeface="B Nazanin" pitchFamily="2" charset="-78"/>
              </a:rPr>
              <a:t>.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4- </a:t>
            </a:r>
            <a:r>
              <a:rPr lang="fa-IR" sz="2500" dirty="0" err="1" smtClean="0">
                <a:cs typeface="B Nazanin" pitchFamily="2" charset="-78"/>
              </a:rPr>
              <a:t>چکيده</a:t>
            </a:r>
            <a:r>
              <a:rPr lang="fa-IR" sz="2500" dirty="0" smtClean="0">
                <a:cs typeface="B Nazanin" pitchFamily="2" charset="-78"/>
              </a:rPr>
              <a:t> </a:t>
            </a:r>
            <a:endParaRPr lang="fa-IR" sz="2500" dirty="0" smtClean="0">
              <a:cs typeface="B Nazanin" pitchFamily="2" charset="-78"/>
            </a:endParaRPr>
          </a:p>
          <a:p>
            <a:pPr algn="justLow" rtl="1"/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در حدود 250 تا 300 کلمه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باشد و </a:t>
            </a:r>
            <a:r>
              <a:rPr lang="fa-IR" sz="2500" dirty="0" err="1" smtClean="0">
                <a:cs typeface="B Nazanin" pitchFamily="2" charset="-78"/>
              </a:rPr>
              <a:t>طوري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نوشته شود که </a:t>
            </a:r>
            <a:r>
              <a:rPr lang="fa-IR" sz="2500" b="1" dirty="0" smtClean="0">
                <a:solidFill>
                  <a:srgbClr val="FF0000"/>
                </a:solidFill>
                <a:cs typeface="B Nazanin" pitchFamily="2" charset="-78"/>
              </a:rPr>
              <a:t>مقدمه </a:t>
            </a:r>
            <a:r>
              <a:rPr lang="fa-IR" sz="2500" b="1" dirty="0" err="1" smtClean="0">
                <a:solidFill>
                  <a:srgbClr val="FF0000"/>
                </a:solidFill>
                <a:cs typeface="B Nazanin" pitchFamily="2" charset="-78"/>
              </a:rPr>
              <a:t>اي</a:t>
            </a:r>
            <a:r>
              <a:rPr lang="fa-IR" sz="25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درباره موضوع شما </a:t>
            </a:r>
            <a:r>
              <a:rPr lang="fa-IR" sz="2500" dirty="0" err="1" smtClean="0">
                <a:cs typeface="B Nazanin" pitchFamily="2" charset="-78"/>
              </a:rPr>
              <a:t>بيان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کند و </a:t>
            </a:r>
            <a:r>
              <a:rPr lang="fa-IR" sz="2500" b="1" dirty="0" smtClean="0">
                <a:solidFill>
                  <a:srgbClr val="FF0000"/>
                </a:solidFill>
                <a:cs typeface="B Nazanin" pitchFamily="2" charset="-78"/>
              </a:rPr>
              <a:t>روش انجام آزمون </a:t>
            </a:r>
            <a:r>
              <a:rPr lang="fa-IR" sz="2500" dirty="0" smtClean="0">
                <a:cs typeface="B Nazanin" pitchFamily="2" charset="-78"/>
              </a:rPr>
              <a:t>شما را </a:t>
            </a:r>
            <a:r>
              <a:rPr lang="fa-IR" sz="2500" dirty="0" err="1" smtClean="0">
                <a:cs typeface="B Nazanin" pitchFamily="2" charset="-78"/>
              </a:rPr>
              <a:t>معرفي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کند و در انتها</a:t>
            </a:r>
            <a:r>
              <a:rPr lang="fa-IR" sz="25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500" b="1" dirty="0" err="1" smtClean="0">
                <a:solidFill>
                  <a:srgbClr val="FF0000"/>
                </a:solidFill>
                <a:cs typeface="B Nazanin" pitchFamily="2" charset="-78"/>
              </a:rPr>
              <a:t>نتايج</a:t>
            </a:r>
            <a:r>
              <a:rPr lang="fa-IR" sz="25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مطالعات شما و </a:t>
            </a:r>
            <a:r>
              <a:rPr lang="fa-IR" sz="2500" dirty="0" err="1" smtClean="0">
                <a:cs typeface="B Nazanin" pitchFamily="2" charset="-78"/>
              </a:rPr>
              <a:t>نتيجه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گيري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نهايي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را </a:t>
            </a:r>
            <a:r>
              <a:rPr lang="fa-IR" sz="2500" dirty="0" err="1" smtClean="0">
                <a:cs typeface="B Nazanin" pitchFamily="2" charset="-78"/>
              </a:rPr>
              <a:t>بيان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کند.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</a:t>
            </a:r>
            <a:r>
              <a:rPr lang="fa-IR" sz="2500" dirty="0" err="1" smtClean="0">
                <a:cs typeface="B Nazanin" pitchFamily="2" charset="-78"/>
              </a:rPr>
              <a:t>بسيار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مهم است چرا که اگر خوب نوشته شود خواننده با خواندن آن </a:t>
            </a:r>
            <a:r>
              <a:rPr lang="fa-IR" sz="2500" dirty="0" err="1" smtClean="0">
                <a:cs typeface="B Nazanin" pitchFamily="2" charset="-78"/>
              </a:rPr>
              <a:t>ترغيب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شده تا ما </a:t>
            </a:r>
            <a:r>
              <a:rPr lang="fa-IR" sz="2500" dirty="0" err="1" smtClean="0">
                <a:cs typeface="B Nazanin" pitchFamily="2" charset="-78"/>
              </a:rPr>
              <a:t>بقي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مقاله شما را بخواند. </a:t>
            </a:r>
          </a:p>
          <a:p>
            <a:pPr algn="justLow" rtl="1"/>
            <a:endParaRPr lang="fa-IR" sz="25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3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کارگاه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آموزشي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نويسي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algn="justLow" rtl="1"/>
            <a:r>
              <a:rPr lang="fa-IR" sz="2500" dirty="0" smtClean="0">
                <a:cs typeface="B Nazanin" pitchFamily="2" charset="-78"/>
              </a:rPr>
              <a:t>5- کلمات </a:t>
            </a:r>
            <a:r>
              <a:rPr lang="fa-IR" sz="2500" dirty="0" err="1" smtClean="0">
                <a:cs typeface="B Nazanin" pitchFamily="2" charset="-78"/>
              </a:rPr>
              <a:t>کليدي</a:t>
            </a:r>
            <a:r>
              <a:rPr lang="fa-IR" sz="2500" dirty="0" smtClean="0">
                <a:cs typeface="B Nazanin" pitchFamily="2" charset="-78"/>
              </a:rPr>
              <a:t>: </a:t>
            </a:r>
            <a:r>
              <a:rPr lang="fa-IR" sz="2500" dirty="0" smtClean="0">
                <a:cs typeface="B Nazanin" pitchFamily="2" charset="-78"/>
              </a:rPr>
              <a:t>در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4 تا 6 کلمه </a:t>
            </a:r>
            <a:r>
              <a:rPr lang="fa-IR" sz="2500" dirty="0" err="1" smtClean="0">
                <a:cs typeface="B Nazanin" pitchFamily="2" charset="-78"/>
              </a:rPr>
              <a:t>کليدي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بحث شما </a:t>
            </a:r>
            <a:r>
              <a:rPr lang="fa-IR" sz="2500" dirty="0" err="1" smtClean="0">
                <a:cs typeface="B Nazanin" pitchFamily="2" charset="-78"/>
              </a:rPr>
              <a:t>پيرامون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آنها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باشد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نوشته شود. </a:t>
            </a:r>
            <a:r>
              <a:rPr lang="fa-IR" sz="2500" dirty="0" err="1" smtClean="0">
                <a:cs typeface="B Nazanin" pitchFamily="2" charset="-78"/>
              </a:rPr>
              <a:t>بعبارت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ديگر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اگر </a:t>
            </a:r>
            <a:r>
              <a:rPr lang="fa-IR" sz="2500" dirty="0" err="1" smtClean="0">
                <a:cs typeface="B Nazanin" pitchFamily="2" charset="-78"/>
              </a:rPr>
              <a:t>محققي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بخواهد مقاله شما را در </a:t>
            </a:r>
            <a:r>
              <a:rPr lang="fa-IR" sz="2500" dirty="0" err="1" smtClean="0">
                <a:cs typeface="B Nazanin" pitchFamily="2" charset="-78"/>
              </a:rPr>
              <a:t>اينترنت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جستجو کند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چه </a:t>
            </a:r>
            <a:r>
              <a:rPr lang="fa-IR" sz="2500" dirty="0" err="1" smtClean="0">
                <a:cs typeface="B Nazanin" pitchFamily="2" charset="-78"/>
              </a:rPr>
              <a:t>کلماتي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را سرچ کند. </a:t>
            </a:r>
            <a:r>
              <a:rPr lang="fa-IR" sz="2500" dirty="0" err="1" smtClean="0">
                <a:cs typeface="B Nazanin" pitchFamily="2" charset="-78"/>
              </a:rPr>
              <a:t>ترجيحاً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بهتر است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کلمات، کلمات درج شده در عنوان شما نباشد.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6- مقدمه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en-US" sz="2500" dirty="0" smtClean="0">
                <a:cs typeface="B Nazanin" pitchFamily="2" charset="-78"/>
              </a:rPr>
              <a:t>Introduction</a:t>
            </a:r>
            <a:r>
              <a:rPr lang="fa-IR" sz="2500" dirty="0" smtClean="0">
                <a:cs typeface="B Nazanin" pitchFamily="2" charset="-78"/>
              </a:rPr>
              <a:t>: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در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توضيحاتي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 باره موضوع پژوهش خود آورده شود. </a:t>
            </a:r>
            <a:r>
              <a:rPr lang="fa-IR" sz="2500" dirty="0" err="1" smtClean="0">
                <a:cs typeface="B Nazanin" pitchFamily="2" charset="-78"/>
              </a:rPr>
              <a:t>بعبارت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ديگر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اگر موضوع شما مثلاً درباره نقش </a:t>
            </a:r>
            <a:r>
              <a:rPr lang="fa-IR" sz="2500" dirty="0" err="1" smtClean="0">
                <a:cs typeface="B Nazanin" pitchFamily="2" charset="-78"/>
              </a:rPr>
              <a:t>طراحي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فيلتر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با </a:t>
            </a:r>
            <a:r>
              <a:rPr lang="fa-IR" sz="2500" dirty="0" err="1" smtClean="0">
                <a:cs typeface="B Nazanin" pitchFamily="2" charset="-78"/>
              </a:rPr>
              <a:t>تکنولوژي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نانو جهت کاهش </a:t>
            </a:r>
            <a:r>
              <a:rPr lang="fa-IR" sz="2500" dirty="0" err="1" smtClean="0">
                <a:cs typeface="B Nazanin" pitchFamily="2" charset="-78"/>
              </a:rPr>
              <a:t>آلودگي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هوا است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ابتداي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مقمه درباره </a:t>
            </a:r>
            <a:r>
              <a:rPr lang="fa-IR" sz="2500" dirty="0" err="1" smtClean="0">
                <a:cs typeface="B Nazanin" pitchFamily="2" charset="-78"/>
              </a:rPr>
              <a:t>اهميت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آلودگي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هوا </a:t>
            </a:r>
            <a:r>
              <a:rPr lang="fa-IR" sz="2500" dirty="0" err="1" smtClean="0">
                <a:cs typeface="B Nazanin" pitchFamily="2" charset="-78"/>
              </a:rPr>
              <a:t>يک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پاراگراف نوشته شود بعد </a:t>
            </a:r>
            <a:r>
              <a:rPr lang="fa-IR" sz="2500" dirty="0" err="1" smtClean="0">
                <a:cs typeface="B Nazanin" pitchFamily="2" charset="-78"/>
              </a:rPr>
              <a:t>يک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پاراگراف در باره </a:t>
            </a:r>
            <a:r>
              <a:rPr lang="fa-IR" sz="2500" dirty="0" err="1" smtClean="0">
                <a:cs typeface="B Nazanin" pitchFamily="2" charset="-78"/>
              </a:rPr>
              <a:t>راهکارهايي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تاکنون درباره کاهش </a:t>
            </a:r>
            <a:r>
              <a:rPr lang="fa-IR" sz="2500" dirty="0" err="1" smtClean="0">
                <a:cs typeface="B Nazanin" pitchFamily="2" charset="-78"/>
              </a:rPr>
              <a:t>آلودگي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ارائه شده است نوشته شود، بعد درباره </a:t>
            </a:r>
            <a:r>
              <a:rPr lang="fa-IR" sz="2500" dirty="0" err="1" smtClean="0">
                <a:cs typeface="B Nazanin" pitchFamily="2" charset="-78"/>
              </a:rPr>
              <a:t>تکنولوژي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نانو و </a:t>
            </a:r>
            <a:r>
              <a:rPr lang="fa-IR" sz="2500" dirty="0" err="1" smtClean="0">
                <a:cs typeface="B Nazanin" pitchFamily="2" charset="-78"/>
              </a:rPr>
              <a:t>تکنيک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هاي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طراحي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جنس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فيلترها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مطلب نوشته شود و در </a:t>
            </a:r>
            <a:r>
              <a:rPr lang="fa-IR" sz="2500" dirty="0" err="1" smtClean="0">
                <a:cs typeface="B Nazanin" pitchFamily="2" charset="-78"/>
              </a:rPr>
              <a:t>انتهاي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</a:t>
            </a:r>
            <a:r>
              <a:rPr lang="fa-IR" sz="2500" dirty="0" err="1" smtClean="0">
                <a:cs typeface="B Nazanin" pitchFamily="2" charset="-78"/>
              </a:rPr>
              <a:t>آخرين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پاراگراف هدف شما از انجام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پژوهش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نوشته شود و </a:t>
            </a:r>
            <a:r>
              <a:rPr lang="fa-IR" sz="2500" dirty="0" err="1" smtClean="0">
                <a:cs typeface="B Nazanin" pitchFamily="2" charset="-78"/>
              </a:rPr>
              <a:t>دلايل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انجام پژوهش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صريح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ذکر شود. </a:t>
            </a:r>
            <a:endParaRPr lang="fa-IR" sz="25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84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84238"/>
          </a:xfrm>
        </p:spPr>
        <p:txBody>
          <a:bodyPr/>
          <a:lstStyle/>
          <a:p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کارگاه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آموزشي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نويسي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fa-IR" sz="2500" dirty="0" smtClean="0">
                <a:cs typeface="B Nazanin" pitchFamily="2" charset="-78"/>
              </a:rPr>
              <a:t>همانطور که اشاره شد پاراگراف اول مقدمه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کل مطالعه شما را </a:t>
            </a:r>
            <a:r>
              <a:rPr lang="fa-IR" sz="2500" dirty="0" err="1" smtClean="0">
                <a:cs typeface="B Nazanin" pitchFamily="2" charset="-78"/>
              </a:rPr>
              <a:t>توجيه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کند </a:t>
            </a:r>
            <a:r>
              <a:rPr lang="fa-IR" sz="2500" dirty="0" err="1" smtClean="0">
                <a:cs typeface="B Nazanin" pitchFamily="2" charset="-78"/>
              </a:rPr>
              <a:t>بعبارتي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خواننده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متقاعد شود که چرا شما </a:t>
            </a:r>
            <a:r>
              <a:rPr lang="fa-IR" sz="2500" dirty="0" err="1" smtClean="0">
                <a:cs typeface="B Nazanin" pitchFamily="2" charset="-78"/>
              </a:rPr>
              <a:t>روي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موضوع کار </a:t>
            </a:r>
            <a:r>
              <a:rPr lang="fa-IR" sz="2500" dirty="0" err="1" smtClean="0">
                <a:cs typeface="B Nazanin" pitchFamily="2" charset="-78"/>
              </a:rPr>
              <a:t>کرديد</a:t>
            </a:r>
            <a:r>
              <a:rPr lang="fa-IR" sz="2500" dirty="0" smtClean="0">
                <a:cs typeface="B Nazanin" pitchFamily="2" charset="-78"/>
              </a:rPr>
              <a:t>. 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بهتر است که پاراگراف </a:t>
            </a:r>
            <a:r>
              <a:rPr lang="fa-IR" sz="2500" dirty="0" err="1" smtClean="0">
                <a:cs typeface="B Nazanin" pitchFamily="2" charset="-78"/>
              </a:rPr>
              <a:t>هاي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به </a:t>
            </a:r>
            <a:r>
              <a:rPr lang="fa-IR" sz="2500" dirty="0" err="1" smtClean="0">
                <a:cs typeface="B Nazanin" pitchFamily="2" charset="-78"/>
              </a:rPr>
              <a:t>ترتيب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موضوع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عنوان شما در متن مقاله آورده شود. 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7- مواد و روش ها</a:t>
            </a:r>
            <a:r>
              <a:rPr lang="en-US" sz="2500" dirty="0" smtClean="0">
                <a:cs typeface="B Nazanin" pitchFamily="2" charset="-78"/>
              </a:rPr>
              <a:t>Material and methods</a:t>
            </a:r>
            <a:r>
              <a:rPr lang="fa-IR" sz="2500" dirty="0" smtClean="0">
                <a:cs typeface="B Nazanin" pitchFamily="2" charset="-78"/>
              </a:rPr>
              <a:t>:</a:t>
            </a:r>
          </a:p>
          <a:p>
            <a:pPr algn="justLow" rtl="1"/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در مقالات </a:t>
            </a:r>
            <a:r>
              <a:rPr lang="fa-IR" sz="2500" dirty="0" err="1" smtClean="0">
                <a:cs typeface="B Nazanin" pitchFamily="2" charset="-78"/>
              </a:rPr>
              <a:t>علمي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ترويجي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مروري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</a:t>
            </a:r>
            <a:r>
              <a:rPr lang="fa-IR" sz="2500" dirty="0" err="1" smtClean="0">
                <a:cs typeface="B Nazanin" pitchFamily="2" charset="-78"/>
              </a:rPr>
              <a:t>همچنين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 </a:t>
            </a:r>
            <a:r>
              <a:rPr lang="fa-IR" sz="2500" dirty="0" err="1" smtClean="0">
                <a:cs typeface="B Nazanin" pitchFamily="2" charset="-78"/>
              </a:rPr>
              <a:t>برخي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از مقالات </a:t>
            </a:r>
            <a:r>
              <a:rPr lang="fa-IR" sz="2500" dirty="0" err="1" smtClean="0">
                <a:cs typeface="B Nazanin" pitchFamily="2" charset="-78"/>
              </a:rPr>
              <a:t>کنفرانسي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نيز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ديده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نمي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</a:t>
            </a:r>
            <a:r>
              <a:rPr lang="fa-IR" sz="2500" dirty="0" err="1" smtClean="0">
                <a:cs typeface="B Nazanin" pitchFamily="2" charset="-78"/>
              </a:rPr>
              <a:t>بيشتر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 پژوهش </a:t>
            </a:r>
            <a:r>
              <a:rPr lang="fa-IR" sz="2500" dirty="0" err="1" smtClean="0">
                <a:cs typeface="B Nazanin" pitchFamily="2" charset="-78"/>
              </a:rPr>
              <a:t>هايي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کار </a:t>
            </a:r>
            <a:r>
              <a:rPr lang="fa-IR" sz="2500" dirty="0" err="1" smtClean="0">
                <a:cs typeface="B Nazanin" pitchFamily="2" charset="-78"/>
              </a:rPr>
              <a:t>آزمايشگاهي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انجام شده و </a:t>
            </a:r>
            <a:r>
              <a:rPr lang="fa-IR" sz="2500" dirty="0" err="1" smtClean="0">
                <a:cs typeface="B Nazanin" pitchFamily="2" charset="-78"/>
              </a:rPr>
              <a:t>نتايج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يک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کار </a:t>
            </a:r>
            <a:r>
              <a:rPr lang="fa-IR" sz="2500" dirty="0" err="1" smtClean="0">
                <a:cs typeface="B Nazanin" pitchFamily="2" charset="-78"/>
              </a:rPr>
              <a:t>آزمايشگاهي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شبيه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سازي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را ارائه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دهد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آورده شود اما در مقالات </a:t>
            </a:r>
            <a:r>
              <a:rPr lang="fa-IR" sz="2500" dirty="0" err="1" smtClean="0">
                <a:cs typeface="B Nazanin" pitchFamily="2" charset="-78"/>
              </a:rPr>
              <a:t>مروري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بدليل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گردآوري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مطلب و عدم انجام کار </a:t>
            </a:r>
            <a:r>
              <a:rPr lang="fa-IR" sz="2500" dirty="0" err="1" smtClean="0">
                <a:cs typeface="B Nazanin" pitchFamily="2" charset="-78"/>
              </a:rPr>
              <a:t>آزماشگاهي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نيازي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به ذکر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</a:t>
            </a:r>
            <a:r>
              <a:rPr lang="fa-IR" sz="2500" dirty="0" err="1" smtClean="0">
                <a:cs typeface="B Nazanin" pitchFamily="2" charset="-78"/>
              </a:rPr>
              <a:t>نيست</a:t>
            </a:r>
            <a:r>
              <a:rPr lang="fa-IR" sz="2500" dirty="0" smtClean="0">
                <a:cs typeface="B Nazanin" pitchFamily="2" charset="-78"/>
              </a:rPr>
              <a:t>. 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کليه </a:t>
            </a:r>
            <a:r>
              <a:rPr lang="fa-IR" sz="2500" dirty="0" smtClean="0">
                <a:cs typeface="B Nazanin" pitchFamily="2" charset="-78"/>
              </a:rPr>
              <a:t>مواد و حلال ها و </a:t>
            </a:r>
            <a:r>
              <a:rPr lang="fa-IR" sz="2500" dirty="0" err="1" smtClean="0">
                <a:cs typeface="B Nazanin" pitchFamily="2" charset="-78"/>
              </a:rPr>
              <a:t>ترکيبات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شيميايي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در </a:t>
            </a:r>
            <a:r>
              <a:rPr lang="fa-IR" sz="2500" dirty="0" err="1" smtClean="0">
                <a:cs typeface="B Nazanin" pitchFamily="2" charset="-78"/>
              </a:rPr>
              <a:t>تحقيق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شما استفاده شده با ذکر مشخصات و شرکت سازنده و کد </a:t>
            </a:r>
            <a:r>
              <a:rPr lang="fa-IR" sz="2500" dirty="0" err="1" smtClean="0">
                <a:cs typeface="B Nazanin" pitchFamily="2" charset="-78"/>
              </a:rPr>
              <a:t>شناسايي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شيميايي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آن محصول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 قسمت مواد آورده شود. </a:t>
            </a:r>
            <a:endParaRPr lang="fa-IR" sz="25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70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08038"/>
          </a:xfrm>
        </p:spPr>
        <p:txBody>
          <a:bodyPr/>
          <a:lstStyle/>
          <a:p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کارگاه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آموزشي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نويسي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fa-IR" sz="2500" dirty="0" err="1" smtClean="0">
                <a:cs typeface="B Nazanin" pitchFamily="2" charset="-78"/>
              </a:rPr>
              <a:t>تمامي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روش </a:t>
            </a:r>
            <a:r>
              <a:rPr lang="fa-IR" sz="2500" dirty="0" err="1" smtClean="0">
                <a:cs typeface="B Nazanin" pitchFamily="2" charset="-78"/>
              </a:rPr>
              <a:t>هاي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اندازه </a:t>
            </a:r>
            <a:r>
              <a:rPr lang="fa-IR" sz="2500" dirty="0" err="1" smtClean="0">
                <a:cs typeface="B Nazanin" pitchFamily="2" charset="-78"/>
              </a:rPr>
              <a:t>گيري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روش </a:t>
            </a:r>
            <a:r>
              <a:rPr lang="fa-IR" sz="2500" dirty="0" err="1" smtClean="0">
                <a:cs typeface="B Nazanin" pitchFamily="2" charset="-78"/>
              </a:rPr>
              <a:t>هاي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آزموني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در </a:t>
            </a:r>
            <a:r>
              <a:rPr lang="fa-IR" sz="2500" dirty="0" err="1" smtClean="0">
                <a:cs typeface="B Nazanin" pitchFamily="2" charset="-78"/>
              </a:rPr>
              <a:t>تحقيق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شما انجام شده است با ذکر </a:t>
            </a:r>
            <a:r>
              <a:rPr lang="fa-IR" sz="2500" dirty="0" err="1" smtClean="0">
                <a:cs typeface="B Nazanin" pitchFamily="2" charset="-78"/>
              </a:rPr>
              <a:t>جزئيات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آن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 قسمت روش ها آورده شود و </a:t>
            </a:r>
            <a:r>
              <a:rPr lang="fa-IR" sz="2500" dirty="0" err="1" smtClean="0">
                <a:cs typeface="B Nazanin" pitchFamily="2" charset="-78"/>
              </a:rPr>
              <a:t>رفرنس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دهي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 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8- </a:t>
            </a:r>
            <a:r>
              <a:rPr lang="fa-IR" sz="2500" dirty="0" err="1" smtClean="0">
                <a:cs typeface="B Nazanin" pitchFamily="2" charset="-78"/>
              </a:rPr>
              <a:t>نتايج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بحت</a:t>
            </a:r>
            <a:r>
              <a:rPr lang="en-US" sz="2500" dirty="0" smtClean="0">
                <a:cs typeface="B Nazanin" pitchFamily="2" charset="-78"/>
              </a:rPr>
              <a:t> Results and discussion</a:t>
            </a:r>
            <a:r>
              <a:rPr lang="fa-IR" sz="2500" dirty="0" smtClean="0">
                <a:cs typeface="B Nazanin" pitchFamily="2" charset="-78"/>
              </a:rPr>
              <a:t>: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در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قسمت که مربوط به مقالات </a:t>
            </a:r>
            <a:r>
              <a:rPr lang="fa-IR" sz="2500" dirty="0" err="1" smtClean="0">
                <a:cs typeface="B Nazanin" pitchFamily="2" charset="-78"/>
              </a:rPr>
              <a:t>علمي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پژوهشي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</a:t>
            </a:r>
            <a:r>
              <a:rPr lang="fa-IR" sz="2500" dirty="0" err="1" smtClean="0">
                <a:cs typeface="B Nazanin" pitchFamily="2" charset="-78"/>
              </a:rPr>
              <a:t>کنفرانسي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کار </a:t>
            </a:r>
            <a:r>
              <a:rPr lang="fa-IR" sz="2500" dirty="0" err="1" smtClean="0">
                <a:cs typeface="B Nazanin" pitchFamily="2" charset="-78"/>
              </a:rPr>
              <a:t>آزمايشگاهي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انجام شده است فقط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 و در مقالات </a:t>
            </a:r>
            <a:r>
              <a:rPr lang="fa-IR" sz="2500" dirty="0" err="1" smtClean="0">
                <a:cs typeface="B Nazanin" pitchFamily="2" charset="-78"/>
              </a:rPr>
              <a:t>مروري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قسمت </a:t>
            </a:r>
            <a:r>
              <a:rPr lang="fa-IR" sz="2500" dirty="0" err="1" smtClean="0">
                <a:cs typeface="B Nazanin" pitchFamily="2" charset="-78"/>
              </a:rPr>
              <a:t>بيان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نمي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 در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قسمت </a:t>
            </a:r>
            <a:r>
              <a:rPr lang="fa-IR" sz="2500" dirty="0" smtClean="0">
                <a:cs typeface="B Nazanin" pitchFamily="2" charset="-78"/>
              </a:rPr>
              <a:t>کليه </a:t>
            </a:r>
            <a:r>
              <a:rPr lang="fa-IR" sz="2500" dirty="0" smtClean="0">
                <a:cs typeface="B Nazanin" pitchFamily="2" charset="-78"/>
              </a:rPr>
              <a:t>داده </a:t>
            </a:r>
            <a:r>
              <a:rPr lang="fa-IR" sz="2500" dirty="0" err="1" smtClean="0">
                <a:cs typeface="B Nazanin" pitchFamily="2" charset="-78"/>
              </a:rPr>
              <a:t>هاي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آزمايشگاهي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را در قالب جدول و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نمودار آورده و در خصوص </a:t>
            </a:r>
            <a:r>
              <a:rPr lang="fa-IR" sz="2500" dirty="0" err="1" smtClean="0">
                <a:cs typeface="B Nazanin" pitchFamily="2" charset="-78"/>
              </a:rPr>
              <a:t>تغييرات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روند هر </a:t>
            </a:r>
            <a:r>
              <a:rPr lang="fa-IR" sz="2500" dirty="0" err="1" smtClean="0">
                <a:cs typeface="B Nazanin" pitchFamily="2" charset="-78"/>
              </a:rPr>
              <a:t>ويژگي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مورد اندازه </a:t>
            </a:r>
            <a:r>
              <a:rPr lang="fa-IR" sz="2500" dirty="0" err="1" smtClean="0">
                <a:cs typeface="B Nazanin" pitchFamily="2" charset="-78"/>
              </a:rPr>
              <a:t>گيري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توضيحاتي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ارائه داده و </a:t>
            </a:r>
            <a:r>
              <a:rPr lang="fa-IR" sz="2500" dirty="0" err="1" smtClean="0">
                <a:cs typeface="B Nazanin" pitchFamily="2" charset="-78"/>
              </a:rPr>
              <a:t>دليل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آن </a:t>
            </a:r>
            <a:r>
              <a:rPr lang="fa-IR" sz="2500" dirty="0" err="1" smtClean="0">
                <a:cs typeface="B Nazanin" pitchFamily="2" charset="-78"/>
              </a:rPr>
              <a:t>بيان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وشد و با کار </a:t>
            </a:r>
            <a:r>
              <a:rPr lang="fa-IR" sz="2500" dirty="0" err="1" smtClean="0">
                <a:cs typeface="B Nazanin" pitchFamily="2" charset="-78"/>
              </a:rPr>
              <a:t>هاي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مشابهي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در </a:t>
            </a:r>
            <a:r>
              <a:rPr lang="fa-IR" sz="2500" dirty="0" err="1" smtClean="0">
                <a:cs typeface="B Nazanin" pitchFamily="2" charset="-78"/>
              </a:rPr>
              <a:t>دنيا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انجام شده است </a:t>
            </a:r>
            <a:r>
              <a:rPr lang="fa-IR" sz="2500" dirty="0" err="1" smtClean="0">
                <a:cs typeface="B Nazanin" pitchFamily="2" charset="-78"/>
              </a:rPr>
              <a:t>نتايج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مقايسه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 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9- </a:t>
            </a:r>
            <a:r>
              <a:rPr lang="fa-IR" sz="2500" dirty="0" err="1" smtClean="0">
                <a:cs typeface="B Nazanin" pitchFamily="2" charset="-78"/>
              </a:rPr>
              <a:t>تقدير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تشکر </a:t>
            </a:r>
            <a:r>
              <a:rPr lang="en-US" sz="2500" dirty="0" smtClean="0">
                <a:cs typeface="B Nazanin" pitchFamily="2" charset="-78"/>
              </a:rPr>
              <a:t>Acknowledgement</a:t>
            </a:r>
            <a:r>
              <a:rPr lang="fa-IR" sz="2500" dirty="0" smtClean="0">
                <a:cs typeface="B Nazanin" pitchFamily="2" charset="-78"/>
              </a:rPr>
              <a:t>: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در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بخش از موسسه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مرکزي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بخش </a:t>
            </a:r>
            <a:r>
              <a:rPr lang="fa-IR" sz="2500" dirty="0" err="1" smtClean="0">
                <a:cs typeface="B Nazanin" pitchFamily="2" charset="-78"/>
              </a:rPr>
              <a:t>مالي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پژوهش را </a:t>
            </a:r>
            <a:r>
              <a:rPr lang="fa-IR" sz="2500" dirty="0" err="1" smtClean="0">
                <a:cs typeface="B Nazanin" pitchFamily="2" charset="-78"/>
              </a:rPr>
              <a:t>حمايت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کرده </a:t>
            </a:r>
            <a:r>
              <a:rPr lang="fa-IR" sz="2500" dirty="0" err="1" smtClean="0">
                <a:cs typeface="B Nazanin" pitchFamily="2" charset="-78"/>
              </a:rPr>
              <a:t>تقدير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از </a:t>
            </a:r>
            <a:r>
              <a:rPr lang="fa-IR" sz="2500" dirty="0" err="1" smtClean="0">
                <a:cs typeface="B Nazanin" pitchFamily="2" charset="-78"/>
              </a:rPr>
              <a:t>افرادي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به </a:t>
            </a:r>
            <a:r>
              <a:rPr lang="fa-IR" sz="2500" dirty="0" err="1" smtClean="0">
                <a:cs typeface="B Nazanin" pitchFamily="2" charset="-78"/>
              </a:rPr>
              <a:t>نوعي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 انجام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پژوهش به شما کمک کرده </a:t>
            </a:r>
            <a:r>
              <a:rPr lang="fa-IR" sz="2500" dirty="0" err="1" smtClean="0">
                <a:cs typeface="B Nazanin" pitchFamily="2" charset="-78"/>
              </a:rPr>
              <a:t>اند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تقدير</a:t>
            </a:r>
            <a:r>
              <a:rPr lang="fa-IR" sz="2500" dirty="0" smtClean="0">
                <a:cs typeface="B Nazanin" pitchFamily="2" charset="-78"/>
              </a:rPr>
              <a:t> ي </a:t>
            </a:r>
            <a:r>
              <a:rPr lang="fa-IR" sz="2500" dirty="0" smtClean="0">
                <a:cs typeface="B Nazanin" pitchFamily="2" charset="-78"/>
              </a:rPr>
              <a:t>شود. </a:t>
            </a:r>
          </a:p>
          <a:p>
            <a:pPr algn="justLow" rtl="1"/>
            <a:endParaRPr lang="fa-IR" sz="2500" dirty="0" smtClean="0">
              <a:cs typeface="B Nazanin" pitchFamily="2" charset="-78"/>
            </a:endParaRPr>
          </a:p>
          <a:p>
            <a:pPr algn="justLow" rtl="1"/>
            <a:endParaRPr lang="fa-IR" sz="25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20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کارگاه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آموزشي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نويسي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algn="justLow" rtl="1"/>
            <a:r>
              <a:rPr lang="fa-IR" sz="2500" dirty="0" smtClean="0">
                <a:cs typeface="B Nazanin" pitchFamily="2" charset="-78"/>
              </a:rPr>
              <a:t>10- رفرنس ها: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کليه </a:t>
            </a:r>
            <a:r>
              <a:rPr lang="fa-IR" sz="2500" dirty="0" err="1" smtClean="0">
                <a:cs typeface="B Nazanin" pitchFamily="2" charset="-78"/>
              </a:rPr>
              <a:t>رفرنس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هايي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در متن استفاده شده است را در </a:t>
            </a:r>
            <a:r>
              <a:rPr lang="fa-IR" sz="2500" dirty="0" err="1" smtClean="0">
                <a:cs typeface="B Nazanin" pitchFamily="2" charset="-78"/>
              </a:rPr>
              <a:t>يک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قالب مشخص که معمولا </a:t>
            </a:r>
            <a:r>
              <a:rPr lang="fa-IR" sz="2500" dirty="0" err="1" smtClean="0">
                <a:cs typeface="B Nazanin" pitchFamily="2" charset="-78"/>
              </a:rPr>
              <a:t>براي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هر مجله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کنفرانس فرمت مربوط به آن در قالب </a:t>
            </a:r>
            <a:r>
              <a:rPr lang="en-US" sz="2500" dirty="0" smtClean="0">
                <a:cs typeface="B Nazanin" pitchFamily="2" charset="-78"/>
              </a:rPr>
              <a:t>instruction</a:t>
            </a:r>
            <a:r>
              <a:rPr lang="fa-IR" sz="2500" dirty="0" smtClean="0">
                <a:cs typeface="B Nazanin" pitchFamily="2" charset="-78"/>
              </a:rPr>
              <a:t> اعلام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گردآوري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 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در </a:t>
            </a:r>
            <a:r>
              <a:rPr lang="fa-IR" sz="2500" dirty="0" err="1" smtClean="0">
                <a:cs typeface="B Nazanin" pitchFamily="2" charset="-78"/>
              </a:rPr>
              <a:t>رفرنس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هاي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خارجي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اول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نام </a:t>
            </a:r>
            <a:r>
              <a:rPr lang="fa-IR" sz="2500" dirty="0" err="1" smtClean="0">
                <a:cs typeface="B Nazanin" pitchFamily="2" charset="-78"/>
              </a:rPr>
              <a:t>خانوادگي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فرد ذکر شود بعد </a:t>
            </a:r>
            <a:r>
              <a:rPr lang="fa-IR" sz="2500" dirty="0" err="1" smtClean="0">
                <a:cs typeface="B Nazanin" pitchFamily="2" charset="-78"/>
              </a:rPr>
              <a:t>يک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کاما و بعد حرف اول اسنم آنو بعد نقطه </a:t>
            </a:r>
            <a:r>
              <a:rPr lang="fa-IR" sz="2500" dirty="0" err="1" smtClean="0">
                <a:cs typeface="B Nazanin" pitchFamily="2" charset="-78"/>
              </a:rPr>
              <a:t>ويرگول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باشد و </a:t>
            </a:r>
            <a:r>
              <a:rPr lang="fa-IR" sz="2500" dirty="0" err="1" smtClean="0">
                <a:cs typeface="B Nazanin" pitchFamily="2" charset="-78"/>
              </a:rPr>
              <a:t>اسامي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بعدي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هم به </a:t>
            </a:r>
            <a:r>
              <a:rPr lang="fa-IR" sz="2500" dirty="0" err="1" smtClean="0">
                <a:cs typeface="B Nazanin" pitchFamily="2" charset="-78"/>
              </a:rPr>
              <a:t>همين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صورت. بعد سال انتشار مقاله بعد عنوان مقاله و نام مجله و در </a:t>
            </a:r>
            <a:r>
              <a:rPr lang="fa-IR" sz="2500" dirty="0" err="1" smtClean="0">
                <a:cs typeface="B Nazanin" pitchFamily="2" charset="-78"/>
              </a:rPr>
              <a:t>نهايت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شماره صفحات آن ذکر شود. </a:t>
            </a:r>
          </a:p>
          <a:p>
            <a:pPr algn="justLow" rtl="1"/>
            <a:r>
              <a:rPr lang="fa-IR" sz="2500" dirty="0" err="1" smtClean="0">
                <a:cs typeface="B Nazanin" pitchFamily="2" charset="-78"/>
              </a:rPr>
              <a:t>رفرنس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هاي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فارسي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بسيار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متنوع است و بهتر است که با توجه به خواسته آن </a:t>
            </a:r>
            <a:r>
              <a:rPr lang="fa-IR" sz="2500" dirty="0" err="1" smtClean="0">
                <a:cs typeface="B Nazanin" pitchFamily="2" charset="-78"/>
              </a:rPr>
              <a:t>همايش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مجله </a:t>
            </a:r>
            <a:r>
              <a:rPr lang="fa-IR" sz="2500" dirty="0" err="1" smtClean="0">
                <a:cs typeface="B Nazanin" pitchFamily="2" charset="-78"/>
              </a:rPr>
              <a:t>تنظيم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 </a:t>
            </a:r>
          </a:p>
          <a:p>
            <a:pPr algn="justLow" rtl="1"/>
            <a:endParaRPr lang="fa-IR" sz="25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08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کارگاه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آموزشي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نويسي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fa-IR" sz="2500" dirty="0" smtClean="0">
                <a:cs typeface="B Nazanin" pitchFamily="2" charset="-78"/>
              </a:rPr>
              <a:t>لازم به ذکر است که مقالات دانش </a:t>
            </a:r>
            <a:r>
              <a:rPr lang="fa-IR" sz="2500" dirty="0" err="1" smtClean="0">
                <a:cs typeface="B Nazanin" pitchFamily="2" charset="-78"/>
              </a:rPr>
              <a:t>آموزي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اکثر در </a:t>
            </a:r>
            <a:r>
              <a:rPr lang="fa-IR" sz="2500" dirty="0" err="1" smtClean="0">
                <a:cs typeface="B Nazanin" pitchFamily="2" charset="-78"/>
              </a:rPr>
              <a:t>صورتي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</a:t>
            </a:r>
            <a:r>
              <a:rPr lang="fa-IR" sz="2500" dirty="0" err="1" smtClean="0">
                <a:cs typeface="B Nazanin" pitchFamily="2" charset="-78"/>
              </a:rPr>
              <a:t>نتايج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کار </a:t>
            </a:r>
            <a:r>
              <a:rPr lang="fa-IR" sz="2500" dirty="0" err="1" smtClean="0">
                <a:cs typeface="B Nazanin" pitchFamily="2" charset="-78"/>
              </a:rPr>
              <a:t>آزمايشگاهي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نباشد از نوع </a:t>
            </a:r>
            <a:r>
              <a:rPr lang="fa-IR" sz="2500" dirty="0" err="1" smtClean="0">
                <a:cs typeface="B Nazanin" pitchFamily="2" charset="-78"/>
              </a:rPr>
              <a:t>علمي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ترويجي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</a:t>
            </a:r>
            <a:r>
              <a:rPr lang="fa-IR" sz="2500" dirty="0" err="1" smtClean="0">
                <a:cs typeface="B Nazanin" pitchFamily="2" charset="-78"/>
              </a:rPr>
              <a:t>مروري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بوده و در باره </a:t>
            </a:r>
            <a:r>
              <a:rPr lang="fa-IR" sz="2500" dirty="0" err="1" smtClean="0">
                <a:cs typeface="B Nazanin" pitchFamily="2" charset="-78"/>
              </a:rPr>
              <a:t>موضوعي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مطالبي</a:t>
            </a:r>
            <a:r>
              <a:rPr lang="fa-IR" sz="2500" dirty="0" smtClean="0">
                <a:cs typeface="B Nazanin" pitchFamily="2" charset="-78"/>
              </a:rPr>
              <a:t>  </a:t>
            </a:r>
            <a:r>
              <a:rPr lang="fa-IR" sz="2500" dirty="0" err="1" smtClean="0">
                <a:cs typeface="B Nazanin" pitchFamily="2" charset="-78"/>
              </a:rPr>
              <a:t>گردآوري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شده و </a:t>
            </a:r>
            <a:r>
              <a:rPr lang="fa-IR" sz="2500" dirty="0" err="1" smtClean="0">
                <a:cs typeface="B Nazanin" pitchFamily="2" charset="-78"/>
              </a:rPr>
              <a:t>تنظيم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 در </a:t>
            </a:r>
            <a:r>
              <a:rPr lang="fa-IR" sz="2500" dirty="0" err="1" smtClean="0">
                <a:cs typeface="B Nazanin" pitchFamily="2" charset="-78"/>
              </a:rPr>
              <a:t>اين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نوع مقالات </a:t>
            </a:r>
            <a:r>
              <a:rPr lang="fa-IR" sz="2500" dirty="0" err="1" smtClean="0">
                <a:cs typeface="B Nazanin" pitchFamily="2" charset="-78"/>
              </a:rPr>
              <a:t>نبايد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عيناً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ترجمه </a:t>
            </a:r>
            <a:r>
              <a:rPr lang="fa-IR" sz="2500" dirty="0" err="1" smtClean="0">
                <a:cs typeface="B Nazanin" pitchFamily="2" charset="-78"/>
              </a:rPr>
              <a:t>يک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متن </a:t>
            </a:r>
            <a:r>
              <a:rPr lang="fa-IR" sz="2500" dirty="0" err="1" smtClean="0">
                <a:cs typeface="B Nazanin" pitchFamily="2" charset="-78"/>
              </a:rPr>
              <a:t>انگليسي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يا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کپي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کردن </a:t>
            </a:r>
            <a:r>
              <a:rPr lang="fa-IR" sz="2500" dirty="0" err="1" smtClean="0">
                <a:cs typeface="B Nazanin" pitchFamily="2" charset="-78"/>
              </a:rPr>
              <a:t>عين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عبارات از متن </a:t>
            </a:r>
            <a:r>
              <a:rPr lang="fa-IR" sz="2500" dirty="0" err="1" smtClean="0">
                <a:cs typeface="B Nazanin" pitchFamily="2" charset="-78"/>
              </a:rPr>
              <a:t>يک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مقاله </a:t>
            </a:r>
            <a:r>
              <a:rPr lang="fa-IR" sz="2500" dirty="0" err="1" smtClean="0">
                <a:cs typeface="B Nazanin" pitchFamily="2" charset="-78"/>
              </a:rPr>
              <a:t>فارسي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باشد بلکه </a:t>
            </a:r>
            <a:r>
              <a:rPr lang="fa-IR" sz="2500" dirty="0" err="1" smtClean="0">
                <a:cs typeface="B Nazanin" pitchFamily="2" charset="-78"/>
              </a:rPr>
              <a:t>بايد</a:t>
            </a:r>
            <a:r>
              <a:rPr lang="fa-IR" sz="2500" dirty="0" smtClean="0">
                <a:cs typeface="B Nazanin" pitchFamily="2" charset="-78"/>
              </a:rPr>
              <a:t> کليه </a:t>
            </a:r>
            <a:r>
              <a:rPr lang="fa-IR" sz="2500" dirty="0" smtClean="0">
                <a:cs typeface="B Nazanin" pitchFamily="2" charset="-78"/>
              </a:rPr>
              <a:t>مطالب مرتبط مطالعه شود و برداشت خود را به زبان </a:t>
            </a:r>
            <a:r>
              <a:rPr lang="fa-IR" sz="2500" dirty="0" err="1" smtClean="0">
                <a:cs typeface="B Nazanin" pitchFamily="2" charset="-78"/>
              </a:rPr>
              <a:t>ديگر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 متن مقاله خود آورده شود و به </a:t>
            </a:r>
            <a:r>
              <a:rPr lang="fa-IR" sz="2500" dirty="0" err="1" smtClean="0">
                <a:cs typeface="B Nazanin" pitchFamily="2" charset="-78"/>
              </a:rPr>
              <a:t>نويسنده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از مقاله آن استفاده شده است </a:t>
            </a:r>
            <a:r>
              <a:rPr lang="fa-IR" sz="2500" dirty="0" err="1" smtClean="0">
                <a:cs typeface="B Nazanin" pitchFamily="2" charset="-78"/>
              </a:rPr>
              <a:t>رفرنس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دهي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</a:t>
            </a:r>
          </a:p>
          <a:p>
            <a:pPr algn="justLow" rtl="1"/>
            <a:endParaRPr lang="fa-IR" sz="2500" dirty="0">
              <a:cs typeface="B Nazanin" pitchFamily="2" charset="-78"/>
            </a:endParaRP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نحوه </a:t>
            </a:r>
            <a:r>
              <a:rPr lang="fa-IR" sz="2500" dirty="0" err="1" smtClean="0">
                <a:cs typeface="B Nazanin" pitchFamily="2" charset="-78"/>
              </a:rPr>
              <a:t>رفرنس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نويسي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در متن به دو </a:t>
            </a:r>
            <a:r>
              <a:rPr lang="fa-IR" sz="2500" dirty="0" err="1" smtClean="0">
                <a:cs typeface="B Nazanin" pitchFamily="2" charset="-78"/>
              </a:rPr>
              <a:t>شيوه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کلي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است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1- </a:t>
            </a:r>
            <a:r>
              <a:rPr lang="fa-IR" sz="2500" dirty="0" smtClean="0">
                <a:cs typeface="B Nazanin" pitchFamily="2" charset="-78"/>
              </a:rPr>
              <a:t>کليه </a:t>
            </a:r>
            <a:r>
              <a:rPr lang="fa-IR" sz="2500" dirty="0" smtClean="0">
                <a:cs typeface="B Nazanin" pitchFamily="2" charset="-78"/>
              </a:rPr>
              <a:t>رفرنس ها به </a:t>
            </a:r>
            <a:r>
              <a:rPr lang="fa-IR" sz="2500" dirty="0" err="1" smtClean="0">
                <a:cs typeface="B Nazanin" pitchFamily="2" charset="-78"/>
              </a:rPr>
              <a:t>ترتيبي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در متن استفاده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شوند در قسمت رفرنس ها شماره </a:t>
            </a:r>
            <a:r>
              <a:rPr lang="fa-IR" sz="2500" dirty="0" err="1" smtClean="0">
                <a:cs typeface="B Nazanin" pitchFamily="2" charset="-78"/>
              </a:rPr>
              <a:t>دهي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کرده و در متن </a:t>
            </a:r>
            <a:r>
              <a:rPr lang="fa-IR" sz="2500" dirty="0" err="1" smtClean="0">
                <a:cs typeface="B Nazanin" pitchFamily="2" charset="-78"/>
              </a:rPr>
              <a:t>بجاي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آوردن نام </a:t>
            </a:r>
            <a:r>
              <a:rPr lang="fa-IR" sz="2500" dirty="0" err="1" smtClean="0">
                <a:cs typeface="B Nazanin" pitchFamily="2" charset="-78"/>
              </a:rPr>
              <a:t>نويسنده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و سال آن، شماره </a:t>
            </a:r>
            <a:r>
              <a:rPr lang="fa-IR" sz="2500" dirty="0" err="1" smtClean="0">
                <a:cs typeface="B Nazanin" pitchFamily="2" charset="-78"/>
              </a:rPr>
              <a:t>رفرنس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بيان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</a:t>
            </a:r>
          </a:p>
          <a:p>
            <a:pPr algn="justLow" rtl="1"/>
            <a:r>
              <a:rPr lang="fa-IR" sz="2500" dirty="0" smtClean="0">
                <a:cs typeface="B Nazanin" pitchFamily="2" charset="-78"/>
              </a:rPr>
              <a:t>2- در متن </a:t>
            </a:r>
            <a:r>
              <a:rPr lang="fa-IR" sz="2500" dirty="0" err="1" smtClean="0">
                <a:cs typeface="B Nazanin" pitchFamily="2" charset="-78"/>
              </a:rPr>
              <a:t>جايي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که قرار است رفرنس آورده شود نام </a:t>
            </a:r>
            <a:r>
              <a:rPr lang="fa-IR" sz="2500" dirty="0" err="1" smtClean="0">
                <a:cs typeface="B Nazanin" pitchFamily="2" charset="-78"/>
              </a:rPr>
              <a:t>نويسنده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مقاله و سال چاپ آن آورده </a:t>
            </a:r>
            <a:r>
              <a:rPr lang="fa-IR" sz="2500" dirty="0" err="1" smtClean="0">
                <a:cs typeface="B Nazanin" pitchFamily="2" charset="-78"/>
              </a:rPr>
              <a:t>مي</a:t>
            </a:r>
            <a:r>
              <a:rPr lang="fa-IR" sz="2500" dirty="0" smtClean="0">
                <a:cs typeface="B Nazanin" pitchFamily="2" charset="-78"/>
              </a:rPr>
              <a:t> </a:t>
            </a:r>
            <a:r>
              <a:rPr lang="fa-IR" sz="2500" dirty="0" smtClean="0">
                <a:cs typeface="B Nazanin" pitchFamily="2" charset="-78"/>
              </a:rPr>
              <a:t>شود. </a:t>
            </a:r>
            <a:endParaRPr lang="fa-IR" sz="25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21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-21771"/>
            <a:ext cx="2514600" cy="73183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مقاله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علمي</a:t>
            </a:r>
            <a:r>
              <a:rPr lang="fa-IR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 </a:t>
            </a:r>
            <a:r>
              <a:rPr lang="fa-IR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Titr" pitchFamily="2" charset="-78"/>
              </a:rPr>
              <a:t>پژوهشي</a:t>
            </a:r>
            <a:endParaRPr lang="fa-IR" dirty="0"/>
          </a:p>
        </p:txBody>
      </p:sp>
      <p:pic>
        <p:nvPicPr>
          <p:cNvPr id="2050" name="Picture 2" descr="C:\Users\mrm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58560"/>
            <a:ext cx="5867400" cy="67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1409</Words>
  <Application>Microsoft Office PowerPoint</Application>
  <PresentationFormat>On-screen Show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 Nazanin</vt:lpstr>
      <vt:lpstr>Calibri</vt:lpstr>
      <vt:lpstr>Times New Roman</vt:lpstr>
      <vt:lpstr>Titr</vt:lpstr>
      <vt:lpstr>Office Theme</vt:lpstr>
      <vt:lpstr>PowerPoint Presentation</vt:lpstr>
      <vt:lpstr>کارگاه آموزشي مقاله نويسي</vt:lpstr>
      <vt:lpstr>کارگاه آموزشي مقاله نويسي</vt:lpstr>
      <vt:lpstr>کارگاه آموزشي مقاله نويسي</vt:lpstr>
      <vt:lpstr>کارگاه آموزشي مقاله نويسي</vt:lpstr>
      <vt:lpstr>کارگاه آموزشي مقاله نويسي</vt:lpstr>
      <vt:lpstr>کارگاه آموزشي مقاله نويسي</vt:lpstr>
      <vt:lpstr>کارگاه آموزشي مقاله نويسي</vt:lpstr>
      <vt:lpstr>مقاله علمي پژوهشي</vt:lpstr>
      <vt:lpstr>مقاله علمي پژوهشي</vt:lpstr>
      <vt:lpstr>مقاله علمي ترويجي و مروري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</vt:lpstr>
      <vt:lpstr>جستجوي در منابع علمي لاتين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mrm</dc:creator>
  <cp:lastModifiedBy>Mr.Nasery</cp:lastModifiedBy>
  <cp:revision>119</cp:revision>
  <dcterms:created xsi:type="dcterms:W3CDTF">2006-08-16T00:00:00Z</dcterms:created>
  <dcterms:modified xsi:type="dcterms:W3CDTF">2017-01-31T08:50:51Z</dcterms:modified>
</cp:coreProperties>
</file>